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33"/>
  </p:notesMasterIdLst>
  <p:sldIdLst>
    <p:sldId id="256" r:id="rId3"/>
    <p:sldId id="257" r:id="rId4"/>
    <p:sldId id="258" r:id="rId5"/>
    <p:sldId id="278" r:id="rId6"/>
    <p:sldId id="290" r:id="rId7"/>
    <p:sldId id="294" r:id="rId8"/>
    <p:sldId id="274" r:id="rId9"/>
    <p:sldId id="279" r:id="rId10"/>
    <p:sldId id="289" r:id="rId11"/>
    <p:sldId id="288" r:id="rId12"/>
    <p:sldId id="287" r:id="rId13"/>
    <p:sldId id="286" r:id="rId14"/>
    <p:sldId id="292" r:id="rId15"/>
    <p:sldId id="295" r:id="rId16"/>
    <p:sldId id="304" r:id="rId17"/>
    <p:sldId id="305" r:id="rId18"/>
    <p:sldId id="302" r:id="rId19"/>
    <p:sldId id="296" r:id="rId20"/>
    <p:sldId id="306" r:id="rId21"/>
    <p:sldId id="307" r:id="rId22"/>
    <p:sldId id="308" r:id="rId23"/>
    <p:sldId id="309" r:id="rId24"/>
    <p:sldId id="318" r:id="rId25"/>
    <p:sldId id="310" r:id="rId26"/>
    <p:sldId id="311" r:id="rId27"/>
    <p:sldId id="313" r:id="rId28"/>
    <p:sldId id="315" r:id="rId29"/>
    <p:sldId id="320" r:id="rId30"/>
    <p:sldId id="321" r:id="rId31"/>
    <p:sldId id="293"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Source Sans Pro" panose="020B0503030403020204" pitchFamily="34" charset="0"/>
      <p:regular r:id="rId38"/>
      <p:bold r:id="rId39"/>
      <p:italic r:id="rId40"/>
      <p:boldItalic r:id="rId41"/>
    </p:embeddedFont>
    <p:embeddedFont>
      <p:font typeface="Source Sans Pro Light" panose="020B0403030403020204" pitchFamily="34" charset="0"/>
      <p:regular r:id="rId42"/>
      <p:bold r:id="rId43"/>
      <p:italic r:id="rId44"/>
      <p:boldItalic r:id="rId45"/>
    </p:embeddedFont>
    <p:embeddedFont>
      <p:font typeface="Source Sans Pro SemiBold" panose="020B06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EDF1EE-CCD1-4485-986F-EFCC03A4CB60}" v="38" dt="2023-10-02T22:48:21.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60" y="7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644ef15d69_0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1644ef15d69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7953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092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655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457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644ef15d69_0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1644ef15d69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2210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9910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5849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70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634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644ef15d69_0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1644ef15d69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2797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476cf7eb09_0_2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476cf7eb09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416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9534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145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0995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317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152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621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207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512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010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644ef15d6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1644ef15d6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644ef15d69_0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1644ef15d69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66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644ef15d69_0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1644ef15d69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40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677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44ef15d69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44ef15d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305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883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710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44ef15d69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644ef15d6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1440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Page">
  <p:cSld name="Title_Page">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p:nvPr/>
        </p:nvSpPr>
        <p:spPr>
          <a:xfrm flipH="1">
            <a:off x="658309" y="1489243"/>
            <a:ext cx="3103500" cy="3683100"/>
          </a:xfrm>
          <a:prstGeom prst="parallelogram">
            <a:avLst>
              <a:gd name="adj" fmla="val 7229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65" name="Google Shape;65;p14"/>
          <p:cNvSpPr/>
          <p:nvPr/>
        </p:nvSpPr>
        <p:spPr>
          <a:xfrm flipH="1">
            <a:off x="723575" y="-30449"/>
            <a:ext cx="4383300" cy="5188800"/>
          </a:xfrm>
          <a:prstGeom prst="parallelogram">
            <a:avLst>
              <a:gd name="adj" fmla="val 72293"/>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66" name="Google Shape;66;p14"/>
          <p:cNvPicPr preferRelativeResize="0"/>
          <p:nvPr/>
        </p:nvPicPr>
        <p:blipFill rotWithShape="1">
          <a:blip r:embed="rId2">
            <a:alphaModFix/>
          </a:blip>
          <a:srcRect l="7036" r="53053"/>
          <a:stretch/>
        </p:blipFill>
        <p:spPr>
          <a:xfrm>
            <a:off x="1608507" y="-39537"/>
            <a:ext cx="3120000" cy="5211900"/>
          </a:xfrm>
          <a:prstGeom prst="parallelogram">
            <a:avLst>
              <a:gd name="adj" fmla="val 58143"/>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_Logo_Picture">
  <p:cSld name="White_Logo_Picture">
    <p:bg>
      <p:bgPr>
        <a:solidFill>
          <a:schemeClr val="dk2"/>
        </a:solid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lt1"/>
        </a:solid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06807" y="825536"/>
            <a:ext cx="8094300" cy="602100"/>
          </a:xfrm>
          <a:prstGeom prst="rect">
            <a:avLst/>
          </a:prstGeom>
          <a:noFill/>
          <a:ln>
            <a:noFill/>
          </a:ln>
        </p:spPr>
        <p:txBody>
          <a:bodyPr spcFirstLastPara="1" wrap="square" lIns="91425" tIns="45700" rIns="91425" bIns="45700" anchor="t" anchorCtr="0">
            <a:spAutoFit/>
          </a:bodyPr>
          <a:lstStyle>
            <a:lvl1pPr lvl="0" algn="l" rtl="0">
              <a:lnSpc>
                <a:spcPct val="90000"/>
              </a:lnSpc>
              <a:spcBef>
                <a:spcPts val="0"/>
              </a:spcBef>
              <a:spcAft>
                <a:spcPts val="0"/>
              </a:spcAft>
              <a:buClr>
                <a:schemeClr val="dk1"/>
              </a:buClr>
              <a:buSzPts val="3600"/>
              <a:buFont typeface="Source Sans Pro"/>
              <a:buNone/>
              <a:defRPr sz="3600" b="1" i="0">
                <a:solidFill>
                  <a:schemeClr val="dk1"/>
                </a:solidFill>
                <a:latin typeface="Source Sans Pro"/>
                <a:ea typeface="Source Sans Pro"/>
                <a:cs typeface="Source Sans Pro"/>
                <a:sym typeface="Source Sans Pr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7"/>
          <p:cNvSpPr txBox="1">
            <a:spLocks noGrp="1"/>
          </p:cNvSpPr>
          <p:nvPr>
            <p:ph type="body" idx="1"/>
          </p:nvPr>
        </p:nvSpPr>
        <p:spPr>
          <a:xfrm>
            <a:off x="305991"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2" name="Google Shape;72;p17"/>
          <p:cNvSpPr txBox="1">
            <a:spLocks noGrp="1"/>
          </p:cNvSpPr>
          <p:nvPr>
            <p:ph type="body" idx="2"/>
          </p:nvPr>
        </p:nvSpPr>
        <p:spPr>
          <a:xfrm>
            <a:off x="305991"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3" name="Google Shape;73;p17"/>
          <p:cNvSpPr txBox="1">
            <a:spLocks noGrp="1"/>
          </p:cNvSpPr>
          <p:nvPr>
            <p:ph type="body" idx="3"/>
          </p:nvPr>
        </p:nvSpPr>
        <p:spPr>
          <a:xfrm>
            <a:off x="371006" y="2765828"/>
            <a:ext cx="1159800" cy="60000"/>
          </a:xfrm>
          <a:prstGeom prst="rect">
            <a:avLst/>
          </a:prstGeom>
          <a:solidFill>
            <a:schemeClr val="dk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4" name="Google Shape;74;p17"/>
          <p:cNvSpPr txBox="1">
            <a:spLocks noGrp="1"/>
          </p:cNvSpPr>
          <p:nvPr>
            <p:ph type="body" idx="4"/>
          </p:nvPr>
        </p:nvSpPr>
        <p:spPr>
          <a:xfrm>
            <a:off x="1784396"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5" name="Google Shape;75;p17"/>
          <p:cNvSpPr txBox="1">
            <a:spLocks noGrp="1"/>
          </p:cNvSpPr>
          <p:nvPr>
            <p:ph type="body" idx="5"/>
          </p:nvPr>
        </p:nvSpPr>
        <p:spPr>
          <a:xfrm>
            <a:off x="1784396"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6" name="Google Shape;76;p17"/>
          <p:cNvSpPr txBox="1">
            <a:spLocks noGrp="1"/>
          </p:cNvSpPr>
          <p:nvPr>
            <p:ph type="body" idx="6"/>
          </p:nvPr>
        </p:nvSpPr>
        <p:spPr>
          <a:xfrm>
            <a:off x="1849411" y="2765828"/>
            <a:ext cx="1159800" cy="60000"/>
          </a:xfrm>
          <a:prstGeom prst="rect">
            <a:avLst/>
          </a:prstGeom>
          <a:solidFill>
            <a:schemeClr val="lt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7" name="Google Shape;77;p17"/>
          <p:cNvSpPr txBox="1">
            <a:spLocks noGrp="1"/>
          </p:cNvSpPr>
          <p:nvPr>
            <p:ph type="body" idx="7"/>
          </p:nvPr>
        </p:nvSpPr>
        <p:spPr>
          <a:xfrm>
            <a:off x="3257179"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8" name="Google Shape;78;p17"/>
          <p:cNvSpPr txBox="1">
            <a:spLocks noGrp="1"/>
          </p:cNvSpPr>
          <p:nvPr>
            <p:ph type="body" idx="8"/>
          </p:nvPr>
        </p:nvSpPr>
        <p:spPr>
          <a:xfrm>
            <a:off x="3257179"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79" name="Google Shape;79;p17"/>
          <p:cNvSpPr txBox="1">
            <a:spLocks noGrp="1"/>
          </p:cNvSpPr>
          <p:nvPr>
            <p:ph type="body" idx="9"/>
          </p:nvPr>
        </p:nvSpPr>
        <p:spPr>
          <a:xfrm>
            <a:off x="3322194" y="2765828"/>
            <a:ext cx="1159800" cy="60000"/>
          </a:xfrm>
          <a:prstGeom prst="rect">
            <a:avLst/>
          </a:prstGeom>
          <a:solidFill>
            <a:schemeClr val="accent1"/>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0" name="Google Shape;80;p17"/>
          <p:cNvSpPr txBox="1">
            <a:spLocks noGrp="1"/>
          </p:cNvSpPr>
          <p:nvPr>
            <p:ph type="body" idx="13"/>
          </p:nvPr>
        </p:nvSpPr>
        <p:spPr>
          <a:xfrm>
            <a:off x="4735584"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1" name="Google Shape;81;p17"/>
          <p:cNvSpPr txBox="1">
            <a:spLocks noGrp="1"/>
          </p:cNvSpPr>
          <p:nvPr>
            <p:ph type="body" idx="14"/>
          </p:nvPr>
        </p:nvSpPr>
        <p:spPr>
          <a:xfrm>
            <a:off x="4735584"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2" name="Google Shape;82;p17"/>
          <p:cNvSpPr txBox="1">
            <a:spLocks noGrp="1"/>
          </p:cNvSpPr>
          <p:nvPr>
            <p:ph type="body" idx="15"/>
          </p:nvPr>
        </p:nvSpPr>
        <p:spPr>
          <a:xfrm>
            <a:off x="4800599" y="2765828"/>
            <a:ext cx="1159800" cy="60000"/>
          </a:xfrm>
          <a:prstGeom prst="rect">
            <a:avLst/>
          </a:prstGeom>
          <a:solidFill>
            <a:schemeClr val="accent4"/>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3" name="Google Shape;83;p17"/>
          <p:cNvSpPr txBox="1">
            <a:spLocks noGrp="1"/>
          </p:cNvSpPr>
          <p:nvPr>
            <p:ph type="body" idx="16"/>
          </p:nvPr>
        </p:nvSpPr>
        <p:spPr>
          <a:xfrm>
            <a:off x="6185882"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4" name="Google Shape;84;p17"/>
          <p:cNvSpPr txBox="1">
            <a:spLocks noGrp="1"/>
          </p:cNvSpPr>
          <p:nvPr>
            <p:ph type="body" idx="17"/>
          </p:nvPr>
        </p:nvSpPr>
        <p:spPr>
          <a:xfrm>
            <a:off x="6185882"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5" name="Google Shape;85;p17"/>
          <p:cNvSpPr txBox="1">
            <a:spLocks noGrp="1"/>
          </p:cNvSpPr>
          <p:nvPr>
            <p:ph type="body" idx="18"/>
          </p:nvPr>
        </p:nvSpPr>
        <p:spPr>
          <a:xfrm>
            <a:off x="6250897" y="2765828"/>
            <a:ext cx="1159800" cy="60000"/>
          </a:xfrm>
          <a:prstGeom prst="rect">
            <a:avLst/>
          </a:prstGeom>
          <a:solidFill>
            <a:schemeClr val="accent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6" name="Google Shape;86;p17"/>
          <p:cNvSpPr txBox="1">
            <a:spLocks noGrp="1"/>
          </p:cNvSpPr>
          <p:nvPr>
            <p:ph type="body" idx="19"/>
          </p:nvPr>
        </p:nvSpPr>
        <p:spPr>
          <a:xfrm>
            <a:off x="7624938" y="2916621"/>
            <a:ext cx="1224900" cy="261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Source Sans Pro"/>
              <a:buNone/>
              <a:defRPr sz="1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7" name="Google Shape;87;p17"/>
          <p:cNvSpPr txBox="1">
            <a:spLocks noGrp="1"/>
          </p:cNvSpPr>
          <p:nvPr>
            <p:ph type="body" idx="20"/>
          </p:nvPr>
        </p:nvSpPr>
        <p:spPr>
          <a:xfrm>
            <a:off x="7624938" y="3416165"/>
            <a:ext cx="1224900" cy="220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8" name="Google Shape;88;p17"/>
          <p:cNvSpPr txBox="1">
            <a:spLocks noGrp="1"/>
          </p:cNvSpPr>
          <p:nvPr>
            <p:ph type="body" idx="21"/>
          </p:nvPr>
        </p:nvSpPr>
        <p:spPr>
          <a:xfrm>
            <a:off x="7689953" y="2765828"/>
            <a:ext cx="1159800" cy="60000"/>
          </a:xfrm>
          <a:prstGeom prst="rect">
            <a:avLst/>
          </a:prstGeom>
          <a:solidFill>
            <a:schemeClr val="accent3"/>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Source Sans Pro"/>
              <a:buNone/>
              <a:defRPr sz="105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89" name="Google Shape;89;p17"/>
          <p:cNvSpPr txBox="1">
            <a:spLocks noGrp="1"/>
          </p:cNvSpPr>
          <p:nvPr>
            <p:ph type="body" idx="22"/>
          </p:nvPr>
        </p:nvSpPr>
        <p:spPr>
          <a:xfrm>
            <a:off x="1784757" y="1776369"/>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90" name="Google Shape;90;p17"/>
          <p:cNvSpPr txBox="1">
            <a:spLocks noGrp="1"/>
          </p:cNvSpPr>
          <p:nvPr>
            <p:ph type="body" idx="23"/>
          </p:nvPr>
        </p:nvSpPr>
        <p:spPr>
          <a:xfrm>
            <a:off x="3245528" y="1774802"/>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91" name="Google Shape;91;p17"/>
          <p:cNvSpPr txBox="1">
            <a:spLocks noGrp="1"/>
          </p:cNvSpPr>
          <p:nvPr>
            <p:ph type="body" idx="24"/>
          </p:nvPr>
        </p:nvSpPr>
        <p:spPr>
          <a:xfrm>
            <a:off x="4735584" y="1776369"/>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92" name="Google Shape;92;p17"/>
          <p:cNvSpPr txBox="1">
            <a:spLocks noGrp="1"/>
          </p:cNvSpPr>
          <p:nvPr>
            <p:ph type="body" idx="25"/>
          </p:nvPr>
        </p:nvSpPr>
        <p:spPr>
          <a:xfrm>
            <a:off x="6185882" y="1776369"/>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93" name="Google Shape;93;p17"/>
          <p:cNvSpPr txBox="1">
            <a:spLocks noGrp="1"/>
          </p:cNvSpPr>
          <p:nvPr>
            <p:ph type="body" idx="26"/>
          </p:nvPr>
        </p:nvSpPr>
        <p:spPr>
          <a:xfrm>
            <a:off x="7624938" y="1776369"/>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94" name="Google Shape;94;p17"/>
          <p:cNvSpPr txBox="1">
            <a:spLocks noGrp="1"/>
          </p:cNvSpPr>
          <p:nvPr>
            <p:ph type="body" idx="27"/>
          </p:nvPr>
        </p:nvSpPr>
        <p:spPr>
          <a:xfrm>
            <a:off x="305991" y="1776369"/>
            <a:ext cx="1224900" cy="943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7200"/>
              <a:buFont typeface="Source Sans Pro"/>
              <a:buNone/>
              <a:defRPr sz="72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pic>
        <p:nvPicPr>
          <p:cNvPr id="95" name="Google Shape;95;p17"/>
          <p:cNvPicPr preferRelativeResize="0"/>
          <p:nvPr/>
        </p:nvPicPr>
        <p:blipFill>
          <a:blip r:embed="rId2">
            <a:alphaModFix/>
          </a:blip>
          <a:stretch>
            <a:fillRect/>
          </a:stretch>
        </p:blipFill>
        <p:spPr>
          <a:xfrm>
            <a:off x="8236850" y="189300"/>
            <a:ext cx="663300" cy="6633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_Light">
  <p:cSld name="Divider_Light">
    <p:bg>
      <p:bgPr>
        <a:solidFill>
          <a:schemeClr val="lt1"/>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06807" y="2076454"/>
            <a:ext cx="5602200" cy="602100"/>
          </a:xfrm>
          <a:prstGeom prst="rect">
            <a:avLst/>
          </a:prstGeom>
          <a:noFill/>
          <a:ln>
            <a:noFill/>
          </a:ln>
        </p:spPr>
        <p:txBody>
          <a:bodyPr spcFirstLastPara="1" wrap="square" lIns="91425" tIns="45700" rIns="91425" bIns="45700" anchor="b" anchorCtr="0">
            <a:spAutoFit/>
          </a:bodyPr>
          <a:lstStyle>
            <a:lvl1pPr lvl="0" algn="l" rtl="0">
              <a:lnSpc>
                <a:spcPct val="90000"/>
              </a:lnSpc>
              <a:spcBef>
                <a:spcPts val="0"/>
              </a:spcBef>
              <a:spcAft>
                <a:spcPts val="0"/>
              </a:spcAft>
              <a:buClr>
                <a:schemeClr val="dk1"/>
              </a:buClr>
              <a:buSzPts val="3600"/>
              <a:buFont typeface="Avenir"/>
              <a:buNone/>
              <a:defRPr sz="3600" b="1" i="0">
                <a:solidFill>
                  <a:schemeClr val="dk1"/>
                </a:solidFill>
                <a:latin typeface="Avenir"/>
                <a:ea typeface="Avenir"/>
                <a:cs typeface="Avenir"/>
                <a:sym typeface="Aveni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Google Shape;98;p18"/>
          <p:cNvSpPr txBox="1">
            <a:spLocks noGrp="1"/>
          </p:cNvSpPr>
          <p:nvPr>
            <p:ph type="body" idx="1"/>
          </p:nvPr>
        </p:nvSpPr>
        <p:spPr>
          <a:xfrm>
            <a:off x="305991" y="2916621"/>
            <a:ext cx="5602800" cy="819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00"/>
              <a:buFont typeface="Arial"/>
              <a:buNone/>
              <a:defRPr sz="1200" b="0" i="0" u="none" strike="noStrike" cap="none">
                <a:solidFill>
                  <a:schemeClr val="dk1"/>
                </a:solidFill>
                <a:latin typeface="Avenir"/>
                <a:ea typeface="Avenir"/>
                <a:cs typeface="Avenir"/>
                <a:sym typeface="Avenir"/>
              </a:defRPr>
            </a:lvl1pPr>
            <a:lvl2pPr marL="914400" marR="0" lvl="1" indent="-228600"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99" name="Google Shape;99;p18"/>
          <p:cNvSpPr txBox="1">
            <a:spLocks noGrp="1"/>
          </p:cNvSpPr>
          <p:nvPr>
            <p:ph type="body" idx="2"/>
          </p:nvPr>
        </p:nvSpPr>
        <p:spPr>
          <a:xfrm>
            <a:off x="371006" y="2765828"/>
            <a:ext cx="1159800" cy="60000"/>
          </a:xfrm>
          <a:prstGeom prst="rect">
            <a:avLst/>
          </a:prstGeom>
          <a:solidFill>
            <a:schemeClr val="dk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Avenir"/>
                <a:ea typeface="Avenir"/>
                <a:cs typeface="Avenir"/>
                <a:sym typeface="Avenir"/>
              </a:defRPr>
            </a:lvl1pPr>
            <a:lvl2pPr marL="914400" marR="0" lvl="1" indent="-228600"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pic>
        <p:nvPicPr>
          <p:cNvPr id="100" name="Google Shape;100;p18"/>
          <p:cNvPicPr preferRelativeResize="0"/>
          <p:nvPr/>
        </p:nvPicPr>
        <p:blipFill>
          <a:blip r:embed="rId2">
            <a:alphaModFix/>
          </a:blip>
          <a:stretch>
            <a:fillRect/>
          </a:stretch>
        </p:blipFill>
        <p:spPr>
          <a:xfrm>
            <a:off x="8236850" y="189300"/>
            <a:ext cx="663300" cy="663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ayout_Dark_2">
  <p:cSld name="Layout_Dark_2">
    <p:bg>
      <p:bgPr>
        <a:solidFill>
          <a:srgbClr val="002355"/>
        </a:solidFill>
        <a:effectLst/>
      </p:bgPr>
    </p:bg>
    <p:spTree>
      <p:nvGrpSpPr>
        <p:cNvPr id="1" name="Shape 101"/>
        <p:cNvGrpSpPr/>
        <p:nvPr/>
      </p:nvGrpSpPr>
      <p:grpSpPr>
        <a:xfrm>
          <a:off x="0" y="0"/>
          <a:ext cx="0" cy="0"/>
          <a:chOff x="0" y="0"/>
          <a:chExt cx="0" cy="0"/>
        </a:xfrm>
      </p:grpSpPr>
      <p:sp>
        <p:nvSpPr>
          <p:cNvPr id="102" name="Google Shape;102;p19"/>
          <p:cNvSpPr>
            <a:spLocks noGrp="1"/>
          </p:cNvSpPr>
          <p:nvPr>
            <p:ph type="body" idx="1"/>
          </p:nvPr>
        </p:nvSpPr>
        <p:spPr>
          <a:xfrm>
            <a:off x="-332295" y="305760"/>
            <a:ext cx="7317900" cy="494400"/>
          </a:xfrm>
          <a:prstGeom prst="parallelogram">
            <a:avLst>
              <a:gd name="adj" fmla="val 37388"/>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3F3F3F"/>
              </a:buClr>
              <a:buSzPts val="100"/>
              <a:buFont typeface="Arial"/>
              <a:buNone/>
              <a:defRPr sz="100" b="0" i="0" u="none" strike="noStrike" cap="none">
                <a:solidFill>
                  <a:srgbClr val="3F3F3F"/>
                </a:solidFill>
                <a:latin typeface="Arial"/>
                <a:ea typeface="Arial"/>
                <a:cs typeface="Arial"/>
                <a:sym typeface="Arial"/>
              </a:defRPr>
            </a:lvl1pPr>
            <a:lvl2pPr marL="914400" marR="0" lvl="1" indent="-228600"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03" name="Google Shape;103;p19"/>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3F3F3F"/>
              </a:buClr>
              <a:buSzPts val="100"/>
              <a:buFont typeface="Arial"/>
              <a:buNone/>
              <a:defRPr sz="100" b="0" i="0" u="none" strike="noStrike" cap="none">
                <a:solidFill>
                  <a:srgbClr val="3F3F3F"/>
                </a:solidFill>
                <a:latin typeface="Arial"/>
                <a:ea typeface="Arial"/>
                <a:cs typeface="Arial"/>
                <a:sym typeface="Arial"/>
              </a:defRPr>
            </a:lvl1pPr>
            <a:lvl2pPr marL="914400" marR="0" lvl="1" indent="-228600"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04" name="Google Shape;104;p19"/>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Avenir"/>
                <a:ea typeface="Avenir"/>
                <a:cs typeface="Avenir"/>
                <a:sym typeface="Avenir"/>
              </a:defRPr>
            </a:lvl1pPr>
            <a:lvl2pPr marL="914400" marR="0" lvl="1" indent="-228600" algn="l" rtl="0">
              <a:lnSpc>
                <a:spcPct val="90000"/>
              </a:lnSpc>
              <a:spcBef>
                <a:spcPts val="375"/>
              </a:spcBef>
              <a:spcAft>
                <a:spcPts val="0"/>
              </a:spcAft>
              <a:buClr>
                <a:schemeClr val="lt1"/>
              </a:buClr>
              <a:buSzPts val="750"/>
              <a:buFont typeface="Arial"/>
              <a:buNone/>
              <a:defRPr sz="750" b="0" i="0" u="none" strike="noStrike" cap="none">
                <a:solidFill>
                  <a:schemeClr val="lt1"/>
                </a:solidFill>
                <a:latin typeface="Arial"/>
                <a:ea typeface="Arial"/>
                <a:cs typeface="Arial"/>
                <a:sym typeface="Arial"/>
              </a:defRPr>
            </a:lvl2pPr>
            <a:lvl3pPr marL="1371600" marR="0" lvl="2" indent="-228600" algn="l" rtl="0">
              <a:lnSpc>
                <a:spcPct val="90000"/>
              </a:lnSpc>
              <a:spcBef>
                <a:spcPts val="375"/>
              </a:spcBef>
              <a:spcAft>
                <a:spcPts val="0"/>
              </a:spcAft>
              <a:buClr>
                <a:schemeClr val="lt1"/>
              </a:buClr>
              <a:buSzPts val="750"/>
              <a:buFont typeface="Arial"/>
              <a:buNone/>
              <a:defRPr sz="750" b="0" i="0" u="none" strike="noStrike" cap="none">
                <a:solidFill>
                  <a:schemeClr val="lt1"/>
                </a:solidFill>
                <a:latin typeface="Arial"/>
                <a:ea typeface="Arial"/>
                <a:cs typeface="Arial"/>
                <a:sym typeface="Arial"/>
              </a:defRPr>
            </a:lvl3pPr>
            <a:lvl4pPr marL="1828800" marR="0" lvl="3" indent="-228600" algn="l" rtl="0">
              <a:lnSpc>
                <a:spcPct val="90000"/>
              </a:lnSpc>
              <a:spcBef>
                <a:spcPts val="375"/>
              </a:spcBef>
              <a:spcAft>
                <a:spcPts val="0"/>
              </a:spcAft>
              <a:buClr>
                <a:schemeClr val="lt1"/>
              </a:buClr>
              <a:buSzPts val="750"/>
              <a:buFont typeface="Arial"/>
              <a:buNone/>
              <a:defRPr sz="750" b="0" i="0" u="none" strike="noStrike" cap="none">
                <a:solidFill>
                  <a:schemeClr val="lt1"/>
                </a:solidFill>
                <a:latin typeface="Arial"/>
                <a:ea typeface="Arial"/>
                <a:cs typeface="Arial"/>
                <a:sym typeface="Arial"/>
              </a:defRPr>
            </a:lvl4pPr>
            <a:lvl5pPr marL="2286000" marR="0" lvl="4" indent="-228600" algn="l" rtl="0">
              <a:lnSpc>
                <a:spcPct val="90000"/>
              </a:lnSpc>
              <a:spcBef>
                <a:spcPts val="375"/>
              </a:spcBef>
              <a:spcAft>
                <a:spcPts val="0"/>
              </a:spcAft>
              <a:buClr>
                <a:schemeClr val="lt1"/>
              </a:buClr>
              <a:buSzPts val="750"/>
              <a:buFont typeface="Arial"/>
              <a:buNone/>
              <a:defRPr sz="750" b="0" i="0" u="none" strike="noStrike" cap="none">
                <a:solidFill>
                  <a:schemeClr val="lt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05" name="Google Shape;105;p19"/>
          <p:cNvSpPr txBox="1">
            <a:spLocks noGrp="1"/>
          </p:cNvSpPr>
          <p:nvPr>
            <p:ph type="title"/>
          </p:nvPr>
        </p:nvSpPr>
        <p:spPr>
          <a:xfrm>
            <a:off x="306807" y="400511"/>
            <a:ext cx="6348900" cy="304800"/>
          </a:xfrm>
          <a:prstGeom prst="rect">
            <a:avLst/>
          </a:prstGeom>
          <a:noFill/>
          <a:ln>
            <a:noFill/>
          </a:ln>
        </p:spPr>
        <p:txBody>
          <a:bodyPr spcFirstLastPara="1" wrap="square" lIns="91425" tIns="45700" rIns="91425" bIns="45700" anchor="ctr" anchorCtr="0">
            <a:spAutoFit/>
          </a:bodyPr>
          <a:lstStyle>
            <a:lvl1pPr lvl="0" algn="l" rtl="0">
              <a:lnSpc>
                <a:spcPct val="90000"/>
              </a:lnSpc>
              <a:spcBef>
                <a:spcPts val="0"/>
              </a:spcBef>
              <a:spcAft>
                <a:spcPts val="0"/>
              </a:spcAft>
              <a:buClr>
                <a:schemeClr val="dk1"/>
              </a:buClr>
              <a:buSzPts val="1500"/>
              <a:buFont typeface="Avenir"/>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6" name="Google Shape;106;p19"/>
          <p:cNvSpPr/>
          <p:nvPr/>
        </p:nvSpPr>
        <p:spPr>
          <a:xfrm>
            <a:off x="8837194" y="4660193"/>
            <a:ext cx="301838" cy="319370"/>
          </a:xfrm>
          <a:custGeom>
            <a:avLst/>
            <a:gdLst/>
            <a:ahLst/>
            <a:cxnLst/>
            <a:rect l="l" t="t" r="r" b="b"/>
            <a:pathLst>
              <a:path w="1916430" h="1047115" extrusionOk="0">
                <a:moveTo>
                  <a:pt x="1916172" y="0"/>
                </a:moveTo>
                <a:lnTo>
                  <a:pt x="0" y="0"/>
                </a:lnTo>
                <a:lnTo>
                  <a:pt x="0" y="1047088"/>
                </a:lnTo>
                <a:lnTo>
                  <a:pt x="1916172" y="1047088"/>
                </a:lnTo>
                <a:lnTo>
                  <a:pt x="1916172" y="0"/>
                </a:lnTo>
                <a:close/>
              </a:path>
            </a:pathLst>
          </a:custGeom>
          <a:solidFill>
            <a:srgbClr val="F2F2F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18">
              <a:solidFill>
                <a:schemeClr val="dk1"/>
              </a:solidFill>
              <a:latin typeface="Arial"/>
              <a:ea typeface="Arial"/>
              <a:cs typeface="Arial"/>
              <a:sym typeface="Arial"/>
            </a:endParaRPr>
          </a:p>
        </p:txBody>
      </p:sp>
      <p:sp>
        <p:nvSpPr>
          <p:cNvPr id="107" name="Google Shape;107;p19"/>
          <p:cNvSpPr txBox="1"/>
          <p:nvPr/>
        </p:nvSpPr>
        <p:spPr>
          <a:xfrm>
            <a:off x="8835838" y="4711963"/>
            <a:ext cx="302400" cy="217800"/>
          </a:xfrm>
          <a:prstGeom prst="rect">
            <a:avLst/>
          </a:prstGeom>
          <a:noFill/>
          <a:ln>
            <a:noFill/>
          </a:ln>
        </p:spPr>
        <p:txBody>
          <a:bodyPr spcFirstLastPara="1" wrap="square" lIns="41575" tIns="20775" rIns="41575" bIns="20775" anchor="ctr" anchorCtr="0">
            <a:noAutofit/>
          </a:bodyPr>
          <a:lstStyle/>
          <a:p>
            <a:pPr marL="0" marR="0" lvl="0" indent="0" algn="ctr" rtl="0">
              <a:spcBef>
                <a:spcPts val="0"/>
              </a:spcBef>
              <a:spcAft>
                <a:spcPts val="0"/>
              </a:spcAft>
              <a:buNone/>
            </a:pPr>
            <a:fld id="{00000000-1234-1234-1234-123412341234}" type="slidenum">
              <a:rPr lang="en" sz="910" b="0" i="0">
                <a:solidFill>
                  <a:schemeClr val="dk1"/>
                </a:solidFill>
                <a:latin typeface="Avenir"/>
                <a:ea typeface="Avenir"/>
                <a:cs typeface="Avenir"/>
                <a:sym typeface="Avenir"/>
              </a:rPr>
              <a:t>‹#›</a:t>
            </a:fld>
            <a:endParaRPr sz="910" b="0" i="0">
              <a:solidFill>
                <a:schemeClr val="dk1"/>
              </a:solidFill>
              <a:latin typeface="Avenir"/>
              <a:ea typeface="Avenir"/>
              <a:cs typeface="Avenir"/>
              <a:sym typeface="Avenir"/>
            </a:endParaRPr>
          </a:p>
        </p:txBody>
      </p:sp>
      <p:pic>
        <p:nvPicPr>
          <p:cNvPr id="108" name="Google Shape;108;p19"/>
          <p:cNvPicPr preferRelativeResize="0"/>
          <p:nvPr/>
        </p:nvPicPr>
        <p:blipFill>
          <a:blip r:embed="rId2">
            <a:alphaModFix/>
          </a:blip>
          <a:stretch>
            <a:fillRect/>
          </a:stretch>
        </p:blipFill>
        <p:spPr>
          <a:xfrm>
            <a:off x="8236850" y="189300"/>
            <a:ext cx="663300" cy="663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yout_Light_Blue">
  <p:cSld name="Layout_Light_Blue">
    <p:bg>
      <p:bgPr>
        <a:solidFill>
          <a:schemeClr val="lt1"/>
        </a:solidFill>
        <a:effectLst/>
      </p:bgPr>
    </p:bg>
    <p:spTree>
      <p:nvGrpSpPr>
        <p:cNvPr id="1" name="Shape 109"/>
        <p:cNvGrpSpPr/>
        <p:nvPr/>
      </p:nvGrpSpPr>
      <p:grpSpPr>
        <a:xfrm>
          <a:off x="0" y="0"/>
          <a:ext cx="0" cy="0"/>
          <a:chOff x="0" y="0"/>
          <a:chExt cx="0" cy="0"/>
        </a:xfrm>
      </p:grpSpPr>
      <p:sp>
        <p:nvSpPr>
          <p:cNvPr id="110" name="Google Shape;110;p20"/>
          <p:cNvSpPr>
            <a:spLocks noGrp="1"/>
          </p:cNvSpPr>
          <p:nvPr>
            <p:ph type="body" idx="1"/>
          </p:nvPr>
        </p:nvSpPr>
        <p:spPr>
          <a:xfrm>
            <a:off x="-332295" y="305760"/>
            <a:ext cx="7317900" cy="494400"/>
          </a:xfrm>
          <a:prstGeom prst="parallelogram">
            <a:avLst>
              <a:gd name="adj" fmla="val 37388"/>
            </a:avLst>
          </a:prstGeom>
          <a:solidFill>
            <a:schemeClr val="lt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3F3F3F"/>
              </a:buClr>
              <a:buSzPts val="100"/>
              <a:buFont typeface="Source Sans Pro"/>
              <a:buNone/>
              <a:defRPr sz="100" i="0" u="none" strike="noStrike" cap="none">
                <a:solidFill>
                  <a:srgbClr val="3F3F3F"/>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111" name="Google Shape;111;p20"/>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3F3F3F"/>
              </a:buClr>
              <a:buSzPts val="100"/>
              <a:buFont typeface="Source Sans Pro"/>
              <a:buNone/>
              <a:defRPr sz="100" i="0" u="none" strike="noStrike" cap="none">
                <a:solidFill>
                  <a:srgbClr val="3F3F3F"/>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dk1"/>
              </a:buClr>
              <a:buSzPts val="1800"/>
              <a:buFont typeface="Source Sans Pro"/>
              <a:buNone/>
              <a:defRPr sz="180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dk1"/>
              </a:buClr>
              <a:buSzPts val="1500"/>
              <a:buFont typeface="Source Sans Pro"/>
              <a:buNone/>
              <a:defRPr sz="150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dk1"/>
              </a:buClr>
              <a:buSzPts val="1350"/>
              <a:buFont typeface="Source Sans Pro"/>
              <a:buNone/>
              <a:defRPr sz="1350" i="0" u="none" strike="noStrike" cap="none">
                <a:solidFill>
                  <a:schemeClr val="dk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112" name="Google Shape;112;p20"/>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Source Sans Pro"/>
              <a:buNone/>
              <a:defRPr sz="90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90000"/>
              </a:lnSpc>
              <a:spcBef>
                <a:spcPts val="375"/>
              </a:spcBef>
              <a:spcAft>
                <a:spcPts val="0"/>
              </a:spcAft>
              <a:buClr>
                <a:schemeClr val="lt1"/>
              </a:buClr>
              <a:buSzPts val="750"/>
              <a:buFont typeface="Source Sans Pro"/>
              <a:buNone/>
              <a:defRPr sz="750" i="0" u="none" strike="noStrike" cap="none">
                <a:solidFill>
                  <a:schemeClr val="lt1"/>
                </a:solidFill>
                <a:latin typeface="Source Sans Pro"/>
                <a:ea typeface="Source Sans Pro"/>
                <a:cs typeface="Source Sans Pro"/>
                <a:sym typeface="Source Sans Pro"/>
              </a:defRPr>
            </a:lvl5pPr>
            <a:lvl6pPr marL="2743200" marR="0" lvl="5"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6pPr>
            <a:lvl7pPr marL="3200400" marR="0" lvl="6"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7pPr>
            <a:lvl8pPr marL="3657600" marR="0" lvl="7"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8pPr>
            <a:lvl9pPr marL="4114800" marR="0" lvl="8" indent="-314325" algn="l" rtl="0">
              <a:lnSpc>
                <a:spcPct val="90000"/>
              </a:lnSpc>
              <a:spcBef>
                <a:spcPts val="375"/>
              </a:spcBef>
              <a:spcAft>
                <a:spcPts val="0"/>
              </a:spcAft>
              <a:buClr>
                <a:schemeClr val="dk1"/>
              </a:buClr>
              <a:buSzPts val="1350"/>
              <a:buFont typeface="Source Sans Pro"/>
              <a:buChar char="•"/>
              <a:defRPr sz="1350" i="0" u="none" strike="noStrike" cap="none">
                <a:solidFill>
                  <a:schemeClr val="dk1"/>
                </a:solidFill>
                <a:latin typeface="Source Sans Pro"/>
                <a:ea typeface="Source Sans Pro"/>
                <a:cs typeface="Source Sans Pro"/>
                <a:sym typeface="Source Sans Pro"/>
              </a:defRPr>
            </a:lvl9pPr>
          </a:lstStyle>
          <a:p>
            <a:endParaRPr/>
          </a:p>
        </p:txBody>
      </p:sp>
      <p:sp>
        <p:nvSpPr>
          <p:cNvPr id="113" name="Google Shape;113;p20"/>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spAutoFit/>
          </a:bodyPr>
          <a:lstStyle>
            <a:lvl1pPr lvl="0" algn="l" rtl="0">
              <a:lnSpc>
                <a:spcPct val="90000"/>
              </a:lnSpc>
              <a:spcBef>
                <a:spcPts val="0"/>
              </a:spcBef>
              <a:spcAft>
                <a:spcPts val="0"/>
              </a:spcAft>
              <a:buClr>
                <a:schemeClr val="lt1"/>
              </a:buClr>
              <a:buSzPts val="1500"/>
              <a:buFont typeface="Avenir"/>
              <a:buNone/>
              <a:defRPr sz="1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20"/>
          <p:cNvSpPr/>
          <p:nvPr/>
        </p:nvSpPr>
        <p:spPr>
          <a:xfrm>
            <a:off x="8837194" y="4660193"/>
            <a:ext cx="301838" cy="319370"/>
          </a:xfrm>
          <a:custGeom>
            <a:avLst/>
            <a:gdLst/>
            <a:ahLst/>
            <a:cxnLst/>
            <a:rect l="l" t="t" r="r" b="b"/>
            <a:pathLst>
              <a:path w="1916430" h="1047115" extrusionOk="0">
                <a:moveTo>
                  <a:pt x="1916172" y="0"/>
                </a:moveTo>
                <a:lnTo>
                  <a:pt x="0" y="0"/>
                </a:lnTo>
                <a:lnTo>
                  <a:pt x="0" y="1047088"/>
                </a:lnTo>
                <a:lnTo>
                  <a:pt x="1916172" y="1047088"/>
                </a:lnTo>
                <a:lnTo>
                  <a:pt x="1916172" y="0"/>
                </a:lnTo>
                <a:close/>
              </a:path>
            </a:pathLst>
          </a:custGeom>
          <a:solidFill>
            <a:srgbClr val="F2F2F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818">
              <a:solidFill>
                <a:schemeClr val="dk1"/>
              </a:solidFill>
              <a:latin typeface="Arial"/>
              <a:ea typeface="Arial"/>
              <a:cs typeface="Arial"/>
              <a:sym typeface="Arial"/>
            </a:endParaRPr>
          </a:p>
        </p:txBody>
      </p:sp>
      <p:sp>
        <p:nvSpPr>
          <p:cNvPr id="115" name="Google Shape;115;p20"/>
          <p:cNvSpPr txBox="1"/>
          <p:nvPr/>
        </p:nvSpPr>
        <p:spPr>
          <a:xfrm>
            <a:off x="8835838" y="4711963"/>
            <a:ext cx="302400" cy="217800"/>
          </a:xfrm>
          <a:prstGeom prst="rect">
            <a:avLst/>
          </a:prstGeom>
          <a:noFill/>
          <a:ln>
            <a:noFill/>
          </a:ln>
        </p:spPr>
        <p:txBody>
          <a:bodyPr spcFirstLastPara="1" wrap="square" lIns="41575" tIns="20775" rIns="41575" bIns="20775" anchor="ctr" anchorCtr="0">
            <a:noAutofit/>
          </a:bodyPr>
          <a:lstStyle/>
          <a:p>
            <a:pPr marL="0" marR="0" lvl="0" indent="0" algn="ctr" rtl="0">
              <a:spcBef>
                <a:spcPts val="0"/>
              </a:spcBef>
              <a:spcAft>
                <a:spcPts val="0"/>
              </a:spcAft>
              <a:buNone/>
            </a:pPr>
            <a:fld id="{00000000-1234-1234-1234-123412341234}" type="slidenum">
              <a:rPr lang="en" sz="910" i="0">
                <a:solidFill>
                  <a:schemeClr val="dk1"/>
                </a:solidFill>
                <a:latin typeface="Source Sans Pro"/>
                <a:ea typeface="Source Sans Pro"/>
                <a:cs typeface="Source Sans Pro"/>
                <a:sym typeface="Source Sans Pro"/>
              </a:rPr>
              <a:t>‹#›</a:t>
            </a:fld>
            <a:endParaRPr sz="910" i="0">
              <a:solidFill>
                <a:schemeClr val="dk1"/>
              </a:solidFill>
              <a:latin typeface="Source Sans Pro"/>
              <a:ea typeface="Source Sans Pro"/>
              <a:cs typeface="Source Sans Pro"/>
              <a:sym typeface="Source Sans Pro"/>
            </a:endParaRPr>
          </a:p>
        </p:txBody>
      </p:sp>
      <p:pic>
        <p:nvPicPr>
          <p:cNvPr id="116" name="Google Shape;116;p20"/>
          <p:cNvPicPr preferRelativeResize="0"/>
          <p:nvPr/>
        </p:nvPicPr>
        <p:blipFill>
          <a:blip r:embed="rId2">
            <a:alphaModFix/>
          </a:blip>
          <a:stretch>
            <a:fillRect/>
          </a:stretch>
        </p:blipFill>
        <p:spPr>
          <a:xfrm>
            <a:off x="8236850" y="189300"/>
            <a:ext cx="663300" cy="663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Title Slide">
  <p:cSld name="11_Title Slide">
    <p:bg>
      <p:bgPr>
        <a:solidFill>
          <a:schemeClr val="lt1"/>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06807" y="472424"/>
            <a:ext cx="8094300" cy="389700"/>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dk1"/>
              </a:buClr>
              <a:buSzPts val="2100"/>
              <a:buFont typeface="Source Sans Pro SemiBold"/>
              <a:buNone/>
              <a:defRPr sz="2100" i="0" u="none" strike="noStrike" cap="none">
                <a:solidFill>
                  <a:schemeClr val="dk1"/>
                </a:solidFill>
                <a:latin typeface="Source Sans Pro SemiBold"/>
                <a:ea typeface="Source Sans Pro SemiBold"/>
                <a:cs typeface="Source Sans Pro SemiBold"/>
                <a:sym typeface="Source Sans Pro SemiBold"/>
              </a:defRPr>
            </a:lvl1pPr>
            <a:lvl2pPr lvl="1"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2pPr>
            <a:lvl3pPr lvl="2"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3pPr>
            <a:lvl4pPr lvl="3"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4pPr>
            <a:lvl5pPr lvl="4"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5pPr>
            <a:lvl6pPr lvl="5"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6pPr>
            <a:lvl7pPr lvl="6"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7pPr>
            <a:lvl8pPr lvl="7"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8pPr>
            <a:lvl9pPr lvl="8" rtl="0">
              <a:spcBef>
                <a:spcPts val="0"/>
              </a:spcBef>
              <a:spcAft>
                <a:spcPts val="0"/>
              </a:spcAft>
              <a:buSzPts val="1400"/>
              <a:buFont typeface="Source Sans Pro SemiBold"/>
              <a:buNone/>
              <a:defRPr sz="1800">
                <a:latin typeface="Source Sans Pro SemiBold"/>
                <a:ea typeface="Source Sans Pro SemiBold"/>
                <a:cs typeface="Source Sans Pro SemiBold"/>
                <a:sym typeface="Source Sans Pro SemiBold"/>
              </a:defRPr>
            </a:lvl9pPr>
          </a:lstStyle>
          <a:p>
            <a:endParaRPr/>
          </a:p>
        </p:txBody>
      </p:sp>
      <p:sp>
        <p:nvSpPr>
          <p:cNvPr id="52" name="Google Shape;52;p13"/>
          <p:cNvSpPr/>
          <p:nvPr/>
        </p:nvSpPr>
        <p:spPr>
          <a:xfrm>
            <a:off x="0" y="-212651"/>
            <a:ext cx="164700" cy="164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3" name="Google Shape;53;p13"/>
          <p:cNvSpPr/>
          <p:nvPr/>
        </p:nvSpPr>
        <p:spPr>
          <a:xfrm>
            <a:off x="1697138" y="-212651"/>
            <a:ext cx="164700" cy="1647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4" name="Google Shape;54;p13"/>
          <p:cNvSpPr/>
          <p:nvPr/>
        </p:nvSpPr>
        <p:spPr>
          <a:xfrm>
            <a:off x="191386" y="-212651"/>
            <a:ext cx="164700" cy="1647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5" name="Google Shape;55;p13"/>
          <p:cNvSpPr/>
          <p:nvPr/>
        </p:nvSpPr>
        <p:spPr>
          <a:xfrm>
            <a:off x="378785" y="-212651"/>
            <a:ext cx="164700" cy="164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6" name="Google Shape;56;p13"/>
          <p:cNvSpPr/>
          <p:nvPr/>
        </p:nvSpPr>
        <p:spPr>
          <a:xfrm>
            <a:off x="566183" y="-212651"/>
            <a:ext cx="164700" cy="1647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7" name="Google Shape;57;p13"/>
          <p:cNvSpPr/>
          <p:nvPr/>
        </p:nvSpPr>
        <p:spPr>
          <a:xfrm>
            <a:off x="1884537" y="-212651"/>
            <a:ext cx="164700" cy="1647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8" name="Google Shape;58;p13"/>
          <p:cNvSpPr/>
          <p:nvPr/>
        </p:nvSpPr>
        <p:spPr>
          <a:xfrm>
            <a:off x="2090543" y="-212651"/>
            <a:ext cx="164700" cy="1647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59" name="Google Shape;59;p13"/>
          <p:cNvSpPr/>
          <p:nvPr/>
        </p:nvSpPr>
        <p:spPr>
          <a:xfrm>
            <a:off x="2255348" y="-212651"/>
            <a:ext cx="164700" cy="1647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60" name="Google Shape;60;p13"/>
          <p:cNvSpPr/>
          <p:nvPr/>
        </p:nvSpPr>
        <p:spPr>
          <a:xfrm>
            <a:off x="2440089" y="-212651"/>
            <a:ext cx="164700" cy="1647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61" name="Google Shape;61;p13"/>
          <p:cNvSpPr/>
          <p:nvPr/>
        </p:nvSpPr>
        <p:spPr>
          <a:xfrm>
            <a:off x="2624830" y="-212651"/>
            <a:ext cx="164700" cy="1647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62" name="Google Shape;62;p13"/>
          <p:cNvSpPr txBox="1"/>
          <p:nvPr/>
        </p:nvSpPr>
        <p:spPr>
          <a:xfrm>
            <a:off x="396300" y="961250"/>
            <a:ext cx="336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193">
          <p15:clr>
            <a:srgbClr val="F26B43"/>
          </p15:clr>
        </p15:guide>
        <p15:guide id="4" orient="horz" pos="293">
          <p15:clr>
            <a:srgbClr val="F26B43"/>
          </p15:clr>
        </p15:guide>
        <p15:guide id="5" pos="5567">
          <p15:clr>
            <a:srgbClr val="F26B43"/>
          </p15:clr>
        </p15:guide>
        <p15:guide id="6" orient="horz" pos="2981">
          <p15:clr>
            <a:srgbClr val="F26B43"/>
          </p15:clr>
        </p15:guide>
        <p15:guide id="7" pos="5363">
          <p15:clr>
            <a:srgbClr val="F26B43"/>
          </p15:clr>
        </p15:guide>
        <p15:guide id="8" pos="5296">
          <p15:clr>
            <a:srgbClr val="F26B43"/>
          </p15:clr>
        </p15:guide>
        <p15:guide id="9" pos="1757">
          <p15:clr>
            <a:srgbClr val="F26B43"/>
          </p15:clr>
        </p15:guide>
        <p15:guide id="10" pos="400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p:nvPr/>
        </p:nvSpPr>
        <p:spPr>
          <a:xfrm>
            <a:off x="4247975" y="1278750"/>
            <a:ext cx="4734900" cy="160039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SzPts val="1100"/>
              <a:buNone/>
            </a:pPr>
            <a:r>
              <a:rPr lang="en" sz="2600" dirty="0">
                <a:solidFill>
                  <a:schemeClr val="dk1"/>
                </a:solidFill>
                <a:latin typeface="Source Sans Pro SemiBold"/>
                <a:ea typeface="Source Sans Pro SemiBold"/>
                <a:cs typeface="Source Sans Pro SemiBold"/>
                <a:sym typeface="Source Sans Pro SemiBold"/>
              </a:rPr>
              <a:t>Portfolio - to Oct 23</a:t>
            </a: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SzPts val="1100"/>
              <a:buNone/>
            </a:pPr>
            <a:r>
              <a:rPr lang="en" sz="2000" dirty="0">
                <a:solidFill>
                  <a:srgbClr val="595959"/>
                </a:solidFill>
                <a:latin typeface="Source Sans Pro SemiBold"/>
                <a:ea typeface="Source Sans Pro SemiBold"/>
                <a:cs typeface="Source Sans Pro SemiBold"/>
                <a:sym typeface="Source Sans Pro SemiBold"/>
              </a:rPr>
              <a:t>Joanne Tucker</a:t>
            </a:r>
            <a:endParaRPr sz="2000" dirty="0">
              <a:solidFill>
                <a:srgbClr val="595959"/>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SzPts val="1100"/>
              <a:buNone/>
            </a:pP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None/>
            </a:pPr>
            <a:endParaRPr sz="2600" dirty="0">
              <a:solidFill>
                <a:schemeClr val="dk1"/>
              </a:solidFill>
              <a:latin typeface="Source Sans Pro SemiBold"/>
              <a:ea typeface="Source Sans Pro SemiBold"/>
              <a:cs typeface="Source Sans Pro SemiBold"/>
              <a:sym typeface="Source Sans Pro SemiBold"/>
            </a:endParaRPr>
          </a:p>
        </p:txBody>
      </p:sp>
      <p:sp>
        <p:nvSpPr>
          <p:cNvPr id="123" name="Google Shape;123;p22"/>
          <p:cNvSpPr/>
          <p:nvPr/>
        </p:nvSpPr>
        <p:spPr>
          <a:xfrm>
            <a:off x="7294599" y="337168"/>
            <a:ext cx="1849500" cy="255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1"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UK Road Network Use </a:t>
            </a:r>
            <a:br>
              <a:rPr lang="en" dirty="0"/>
            </a:br>
            <a:r>
              <a:rPr lang="en" dirty="0"/>
              <a:t>– 2) </a:t>
            </a:r>
            <a:r>
              <a:rPr lang="en" dirty="0">
                <a:sym typeface="Source Sans Pro"/>
              </a:rPr>
              <a:t>Identify, by region, the use of greener vehicle types in a 2018 snapshot</a:t>
            </a:r>
            <a:endParaRPr dirty="0"/>
          </a:p>
        </p:txBody>
      </p:sp>
      <p:pic>
        <p:nvPicPr>
          <p:cNvPr id="3" name="Picture 2">
            <a:extLst>
              <a:ext uri="{FF2B5EF4-FFF2-40B4-BE49-F238E27FC236}">
                <a16:creationId xmlns:a16="http://schemas.microsoft.com/office/drawing/2014/main" id="{054F07B1-875D-F0D4-D6CF-DFC443DD5B33}"/>
              </a:ext>
            </a:extLst>
          </p:cNvPr>
          <p:cNvPicPr>
            <a:picLocks noChangeAspect="1"/>
          </p:cNvPicPr>
          <p:nvPr/>
        </p:nvPicPr>
        <p:blipFill rotWithShape="1">
          <a:blip r:embed="rId3"/>
          <a:srcRect l="5197"/>
          <a:stretch/>
        </p:blipFill>
        <p:spPr>
          <a:xfrm>
            <a:off x="60960" y="1113990"/>
            <a:ext cx="8490521" cy="3370750"/>
          </a:xfrm>
          <a:prstGeom prst="rect">
            <a:avLst/>
          </a:prstGeom>
        </p:spPr>
      </p:pic>
      <p:sp>
        <p:nvSpPr>
          <p:cNvPr id="4" name="TextBox 3">
            <a:extLst>
              <a:ext uri="{FF2B5EF4-FFF2-40B4-BE49-F238E27FC236}">
                <a16:creationId xmlns:a16="http://schemas.microsoft.com/office/drawing/2014/main" id="{6BB96064-B7FF-9D72-A0FC-1842D57C279B}"/>
              </a:ext>
            </a:extLst>
          </p:cNvPr>
          <p:cNvSpPr txBox="1"/>
          <p:nvPr/>
        </p:nvSpPr>
        <p:spPr>
          <a:xfrm>
            <a:off x="6881102" y="1075935"/>
            <a:ext cx="1966807" cy="3539430"/>
          </a:xfrm>
          <a:prstGeom prst="rect">
            <a:avLst/>
          </a:prstGeom>
          <a:noFill/>
        </p:spPr>
        <p:txBody>
          <a:bodyPr wrap="square" rtlCol="0">
            <a:spAutoFit/>
          </a:bodyPr>
          <a:lstStyle/>
          <a:p>
            <a:r>
              <a:rPr lang="en-GB" dirty="0"/>
              <a:t>The South-East has the greatest number of vehicle miles undertaken by  pedal cycle and buses combined in 2018…</a:t>
            </a:r>
          </a:p>
          <a:p>
            <a:endParaRPr lang="en-GB" dirty="0"/>
          </a:p>
          <a:p>
            <a:r>
              <a:rPr lang="en-GB" dirty="0"/>
              <a:t>10.2% more than London the next closest, and </a:t>
            </a:r>
          </a:p>
          <a:p>
            <a:endParaRPr lang="en-GB" dirty="0"/>
          </a:p>
          <a:p>
            <a:r>
              <a:rPr lang="en-GB" dirty="0"/>
              <a:t>351% more than the North-East - the lowest region</a:t>
            </a:r>
          </a:p>
          <a:p>
            <a:endParaRPr lang="en-GB" dirty="0"/>
          </a:p>
          <a:p>
            <a:endParaRPr lang="en-GB" dirty="0"/>
          </a:p>
        </p:txBody>
      </p:sp>
      <p:sp>
        <p:nvSpPr>
          <p:cNvPr id="6" name="TextBox 5">
            <a:extLst>
              <a:ext uri="{FF2B5EF4-FFF2-40B4-BE49-F238E27FC236}">
                <a16:creationId xmlns:a16="http://schemas.microsoft.com/office/drawing/2014/main" id="{2D2EAC32-725E-5101-ABDF-63BA56AB4667}"/>
              </a:ext>
            </a:extLst>
          </p:cNvPr>
          <p:cNvSpPr txBox="1"/>
          <p:nvPr/>
        </p:nvSpPr>
        <p:spPr>
          <a:xfrm>
            <a:off x="139337" y="4484740"/>
            <a:ext cx="8412144" cy="523220"/>
          </a:xfrm>
          <a:prstGeom prst="rect">
            <a:avLst/>
          </a:prstGeom>
          <a:noFill/>
        </p:spPr>
        <p:txBody>
          <a:bodyPr wrap="square" rtlCol="0">
            <a:spAutoFit/>
          </a:bodyPr>
          <a:lstStyle/>
          <a:p>
            <a:r>
              <a:rPr lang="en-GB" dirty="0">
                <a:solidFill>
                  <a:schemeClr val="bg1">
                    <a:lumMod val="75000"/>
                  </a:schemeClr>
                </a:solidFill>
              </a:rPr>
              <a:t>(I now want to be able to break down the purpose for the pedal cycle journeys, were they 100% for transport reasons (and so directly comparable) or were some for health reasons - and so arguably not)  </a:t>
            </a:r>
          </a:p>
        </p:txBody>
      </p:sp>
    </p:spTree>
    <p:extLst>
      <p:ext uri="{BB962C8B-B14F-4D97-AF65-F5344CB8AC3E}">
        <p14:creationId xmlns:p14="http://schemas.microsoft.com/office/powerpoint/2010/main" val="2134988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26637"/>
            <a:ext cx="6678798" cy="22295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UK Road Network Use </a:t>
            </a:r>
            <a:br>
              <a:rPr lang="en" dirty="0"/>
            </a:br>
            <a:r>
              <a:rPr lang="en" dirty="0"/>
              <a:t>- 3) </a:t>
            </a:r>
            <a:r>
              <a:rPr lang="en" dirty="0">
                <a:sym typeface="Source Sans Pro"/>
              </a:rPr>
              <a:t>Identify the change in road use by motor vehicles, by region, over period</a:t>
            </a:r>
            <a:endParaRPr dirty="0"/>
          </a:p>
        </p:txBody>
      </p:sp>
      <p:pic>
        <p:nvPicPr>
          <p:cNvPr id="3" name="Picture 2">
            <a:extLst>
              <a:ext uri="{FF2B5EF4-FFF2-40B4-BE49-F238E27FC236}">
                <a16:creationId xmlns:a16="http://schemas.microsoft.com/office/drawing/2014/main" id="{06F0599D-827E-BD4C-9E9B-5F6BCBD6EA55}"/>
              </a:ext>
            </a:extLst>
          </p:cNvPr>
          <p:cNvPicPr>
            <a:picLocks noChangeAspect="1"/>
          </p:cNvPicPr>
          <p:nvPr/>
        </p:nvPicPr>
        <p:blipFill rotWithShape="1">
          <a:blip r:embed="rId3"/>
          <a:srcRect b="68193"/>
          <a:stretch/>
        </p:blipFill>
        <p:spPr>
          <a:xfrm>
            <a:off x="90766" y="847314"/>
            <a:ext cx="8579291" cy="1347246"/>
          </a:xfrm>
          <a:prstGeom prst="rect">
            <a:avLst/>
          </a:prstGeom>
        </p:spPr>
      </p:pic>
      <p:pic>
        <p:nvPicPr>
          <p:cNvPr id="5" name="Picture 4">
            <a:extLst>
              <a:ext uri="{FF2B5EF4-FFF2-40B4-BE49-F238E27FC236}">
                <a16:creationId xmlns:a16="http://schemas.microsoft.com/office/drawing/2014/main" id="{D0802731-2CBE-0AFF-7093-DAF756E97C1D}"/>
              </a:ext>
            </a:extLst>
          </p:cNvPr>
          <p:cNvPicPr>
            <a:picLocks noChangeAspect="1"/>
          </p:cNvPicPr>
          <p:nvPr/>
        </p:nvPicPr>
        <p:blipFill>
          <a:blip r:embed="rId4"/>
          <a:stretch>
            <a:fillRect/>
          </a:stretch>
        </p:blipFill>
        <p:spPr>
          <a:xfrm>
            <a:off x="90766" y="2194560"/>
            <a:ext cx="8293526" cy="1219263"/>
          </a:xfrm>
          <a:prstGeom prst="rect">
            <a:avLst/>
          </a:prstGeom>
        </p:spPr>
      </p:pic>
      <p:pic>
        <p:nvPicPr>
          <p:cNvPr id="7" name="Picture 6">
            <a:extLst>
              <a:ext uri="{FF2B5EF4-FFF2-40B4-BE49-F238E27FC236}">
                <a16:creationId xmlns:a16="http://schemas.microsoft.com/office/drawing/2014/main" id="{1CBAE392-BF64-4644-D456-7D262425BABC}"/>
              </a:ext>
            </a:extLst>
          </p:cNvPr>
          <p:cNvPicPr>
            <a:picLocks noChangeAspect="1"/>
          </p:cNvPicPr>
          <p:nvPr/>
        </p:nvPicPr>
        <p:blipFill>
          <a:blip r:embed="rId5"/>
          <a:stretch>
            <a:fillRect/>
          </a:stretch>
        </p:blipFill>
        <p:spPr>
          <a:xfrm>
            <a:off x="90766" y="3413823"/>
            <a:ext cx="8344329" cy="1276416"/>
          </a:xfrm>
          <a:prstGeom prst="rect">
            <a:avLst/>
          </a:prstGeom>
        </p:spPr>
      </p:pic>
    </p:spTree>
    <p:extLst>
      <p:ext uri="{BB962C8B-B14F-4D97-AF65-F5344CB8AC3E}">
        <p14:creationId xmlns:p14="http://schemas.microsoft.com/office/powerpoint/2010/main" val="3711794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UK Road Network Use</a:t>
            </a:r>
            <a:endParaRPr dirty="0"/>
          </a:p>
        </p:txBody>
      </p:sp>
      <p:pic>
        <p:nvPicPr>
          <p:cNvPr id="3" name="Picture 2">
            <a:extLst>
              <a:ext uri="{FF2B5EF4-FFF2-40B4-BE49-F238E27FC236}">
                <a16:creationId xmlns:a16="http://schemas.microsoft.com/office/drawing/2014/main" id="{2F894D02-A6B6-3009-B838-DB72D50312A3}"/>
              </a:ext>
            </a:extLst>
          </p:cNvPr>
          <p:cNvPicPr>
            <a:picLocks noChangeAspect="1"/>
          </p:cNvPicPr>
          <p:nvPr/>
        </p:nvPicPr>
        <p:blipFill>
          <a:blip r:embed="rId3"/>
          <a:stretch>
            <a:fillRect/>
          </a:stretch>
        </p:blipFill>
        <p:spPr>
          <a:xfrm>
            <a:off x="0" y="917167"/>
            <a:ext cx="8312577" cy="882695"/>
          </a:xfrm>
          <a:prstGeom prst="rect">
            <a:avLst/>
          </a:prstGeom>
        </p:spPr>
      </p:pic>
      <p:pic>
        <p:nvPicPr>
          <p:cNvPr id="5" name="Picture 4">
            <a:extLst>
              <a:ext uri="{FF2B5EF4-FFF2-40B4-BE49-F238E27FC236}">
                <a16:creationId xmlns:a16="http://schemas.microsoft.com/office/drawing/2014/main" id="{150995E2-053B-ECFF-0038-357544A0C369}"/>
              </a:ext>
            </a:extLst>
          </p:cNvPr>
          <p:cNvPicPr>
            <a:picLocks noChangeAspect="1"/>
          </p:cNvPicPr>
          <p:nvPr/>
        </p:nvPicPr>
        <p:blipFill>
          <a:blip r:embed="rId4"/>
          <a:stretch>
            <a:fillRect/>
          </a:stretch>
        </p:blipFill>
        <p:spPr>
          <a:xfrm>
            <a:off x="-1" y="1860824"/>
            <a:ext cx="8312577" cy="1714588"/>
          </a:xfrm>
          <a:prstGeom prst="rect">
            <a:avLst/>
          </a:prstGeom>
        </p:spPr>
      </p:pic>
    </p:spTree>
    <p:extLst>
      <p:ext uri="{BB962C8B-B14F-4D97-AF65-F5344CB8AC3E}">
        <p14:creationId xmlns:p14="http://schemas.microsoft.com/office/powerpoint/2010/main" val="4170342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UK Road Network Use</a:t>
            </a:r>
            <a:endParaRPr dirty="0"/>
          </a:p>
        </p:txBody>
      </p:sp>
      <p:pic>
        <p:nvPicPr>
          <p:cNvPr id="4" name="Picture 3">
            <a:extLst>
              <a:ext uri="{FF2B5EF4-FFF2-40B4-BE49-F238E27FC236}">
                <a16:creationId xmlns:a16="http://schemas.microsoft.com/office/drawing/2014/main" id="{D49CCB96-126F-61DA-B6F9-C329016744FC}"/>
              </a:ext>
            </a:extLst>
          </p:cNvPr>
          <p:cNvPicPr>
            <a:picLocks noChangeAspect="1"/>
          </p:cNvPicPr>
          <p:nvPr/>
        </p:nvPicPr>
        <p:blipFill rotWithShape="1">
          <a:blip r:embed="rId3"/>
          <a:srcRect l="6916" r="14986"/>
          <a:stretch/>
        </p:blipFill>
        <p:spPr>
          <a:xfrm>
            <a:off x="2673531" y="-8070"/>
            <a:ext cx="5390606" cy="5127934"/>
          </a:xfrm>
          <a:prstGeom prst="rect">
            <a:avLst/>
          </a:prstGeom>
        </p:spPr>
      </p:pic>
      <p:sp>
        <p:nvSpPr>
          <p:cNvPr id="5" name="TextBox 4">
            <a:extLst>
              <a:ext uri="{FF2B5EF4-FFF2-40B4-BE49-F238E27FC236}">
                <a16:creationId xmlns:a16="http://schemas.microsoft.com/office/drawing/2014/main" id="{A91A94FD-50C2-E91C-AF6A-5314F14DC512}"/>
              </a:ext>
            </a:extLst>
          </p:cNvPr>
          <p:cNvSpPr txBox="1"/>
          <p:nvPr/>
        </p:nvSpPr>
        <p:spPr>
          <a:xfrm>
            <a:off x="470263" y="1097280"/>
            <a:ext cx="2090057" cy="2462213"/>
          </a:xfrm>
          <a:prstGeom prst="rect">
            <a:avLst/>
          </a:prstGeom>
          <a:noFill/>
        </p:spPr>
        <p:txBody>
          <a:bodyPr wrap="square" rtlCol="0">
            <a:spAutoFit/>
          </a:bodyPr>
          <a:lstStyle/>
          <a:p>
            <a:r>
              <a:rPr lang="en-GB" dirty="0"/>
              <a:t>London 7% decrease in road use over period</a:t>
            </a:r>
          </a:p>
          <a:p>
            <a:endParaRPr lang="en-GB" dirty="0"/>
          </a:p>
          <a:p>
            <a:r>
              <a:rPr lang="en-GB" dirty="0"/>
              <a:t>While South-East had a 21.9%  increase and </a:t>
            </a:r>
          </a:p>
          <a:p>
            <a:endParaRPr lang="en-GB" dirty="0"/>
          </a:p>
          <a:p>
            <a:r>
              <a:rPr lang="en-GB" dirty="0"/>
              <a:t>North-East had the second lowest increase at only 15.6%</a:t>
            </a:r>
          </a:p>
          <a:p>
            <a:endParaRPr lang="en-GB" dirty="0"/>
          </a:p>
          <a:p>
            <a:endParaRPr lang="en-GB" dirty="0"/>
          </a:p>
        </p:txBody>
      </p:sp>
      <p:sp>
        <p:nvSpPr>
          <p:cNvPr id="3" name="TextBox 2">
            <a:extLst>
              <a:ext uri="{FF2B5EF4-FFF2-40B4-BE49-F238E27FC236}">
                <a16:creationId xmlns:a16="http://schemas.microsoft.com/office/drawing/2014/main" id="{A2D40B35-CBFD-7674-CC1A-9A821BC669F9}"/>
              </a:ext>
            </a:extLst>
          </p:cNvPr>
          <p:cNvSpPr txBox="1"/>
          <p:nvPr/>
        </p:nvSpPr>
        <p:spPr>
          <a:xfrm>
            <a:off x="2034948" y="2311726"/>
            <a:ext cx="4739368" cy="307777"/>
          </a:xfrm>
          <a:prstGeom prst="rect">
            <a:avLst/>
          </a:prstGeom>
          <a:noFill/>
        </p:spPr>
        <p:txBody>
          <a:bodyPr wrap="square">
            <a:spAutoFit/>
          </a:bodyPr>
          <a:lstStyle/>
          <a:p>
            <a:r>
              <a:rPr lang="en-GB" dirty="0"/>
              <a:t>"country_additional_1</a:t>
            </a:r>
          </a:p>
        </p:txBody>
      </p:sp>
    </p:spTree>
    <p:extLst>
      <p:ext uri="{BB962C8B-B14F-4D97-AF65-F5344CB8AC3E}">
        <p14:creationId xmlns:p14="http://schemas.microsoft.com/office/powerpoint/2010/main" val="468070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p:nvPr/>
        </p:nvSpPr>
        <p:spPr>
          <a:xfrm>
            <a:off x="4247975" y="1278750"/>
            <a:ext cx="4734900" cy="120028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SzPts val="1100"/>
              <a:buNone/>
            </a:pPr>
            <a:r>
              <a:rPr lang="en-GB" sz="2600" dirty="0">
                <a:solidFill>
                  <a:schemeClr val="dk1"/>
                </a:solidFill>
                <a:latin typeface="Source Sans Pro SemiBold"/>
                <a:ea typeface="Source Sans Pro SemiBold"/>
                <a:cs typeface="Source Sans Pro SemiBold"/>
                <a:sym typeface="Source Sans Pro SemiBold"/>
              </a:rPr>
              <a:t>Chocolate Rating</a:t>
            </a: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SzPts val="1100"/>
              <a:buNone/>
            </a:pPr>
            <a:r>
              <a:rPr lang="en" sz="2000" dirty="0">
                <a:solidFill>
                  <a:srgbClr val="595959"/>
                </a:solidFill>
                <a:latin typeface="Source Sans Pro SemiBold"/>
                <a:ea typeface="Source Sans Pro SemiBold"/>
                <a:cs typeface="Source Sans Pro SemiBold"/>
                <a:sym typeface="Source Sans Pro SemiBold"/>
              </a:rPr>
              <a:t>Joanne Tucker</a:t>
            </a: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None/>
            </a:pPr>
            <a:endParaRPr lang="en-GB" sz="2600" dirty="0">
              <a:solidFill>
                <a:schemeClr val="dk1"/>
              </a:solidFill>
              <a:latin typeface="Source Sans Pro SemiBold"/>
              <a:ea typeface="Source Sans Pro SemiBold"/>
              <a:cs typeface="Source Sans Pro SemiBold"/>
              <a:sym typeface="Source Sans Pro SemiBold"/>
            </a:endParaRPr>
          </a:p>
        </p:txBody>
      </p:sp>
      <p:sp>
        <p:nvSpPr>
          <p:cNvPr id="123" name="Google Shape;123;p22"/>
          <p:cNvSpPr/>
          <p:nvPr/>
        </p:nvSpPr>
        <p:spPr>
          <a:xfrm>
            <a:off x="7294599" y="337168"/>
            <a:ext cx="1849500" cy="255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1"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5993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7" name="Google Shape;147;p25"/>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48" name="Google Shape;148;p25"/>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C</a:t>
            </a:r>
            <a:r>
              <a:rPr lang="en-GB" dirty="0"/>
              <a:t>h</a:t>
            </a:r>
            <a:r>
              <a:rPr lang="en" dirty="0"/>
              <a:t>ocolate Rating Analysis</a:t>
            </a:r>
            <a:endParaRPr dirty="0"/>
          </a:p>
        </p:txBody>
      </p:sp>
      <p:sp>
        <p:nvSpPr>
          <p:cNvPr id="150" name="Google Shape;150;p25"/>
          <p:cNvSpPr txBox="1"/>
          <p:nvPr/>
        </p:nvSpPr>
        <p:spPr>
          <a:xfrm>
            <a:off x="249125" y="885342"/>
            <a:ext cx="8520406" cy="400887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 sz="1500" dirty="0">
                <a:solidFill>
                  <a:srgbClr val="595959"/>
                </a:solidFill>
                <a:latin typeface="Source Sans Pro"/>
                <a:ea typeface="Source Sans Pro"/>
                <a:sym typeface="Source Sans Pro"/>
              </a:rPr>
              <a:t>Situation – Required t</a:t>
            </a:r>
            <a:r>
              <a:rPr lang="en-GB" sz="1500" dirty="0">
                <a:solidFill>
                  <a:srgbClr val="595959"/>
                </a:solidFill>
                <a:latin typeface="Source Sans Pro"/>
                <a:ea typeface="Source Sans Pro"/>
                <a:sym typeface="Source Sans Pro"/>
              </a:rPr>
              <a:t>o analyse a pre-cleaned .csv dataset containing the ratings of chocolate bars produced by UK and Swiss companies.  Ratings : 1-5 (5 = best)</a:t>
            </a:r>
            <a:r>
              <a:rPr lang="en" sz="1500" dirty="0">
                <a:solidFill>
                  <a:srgbClr val="595959"/>
                </a:solidFill>
                <a:latin typeface="Source Sans Pro"/>
                <a:ea typeface="Source Sans Pro"/>
                <a:sym typeface="Source Sans Pro"/>
              </a:rPr>
              <a:t>.  Working independently.</a:t>
            </a:r>
            <a:endParaRPr lang="en-US" sz="1500" dirty="0">
              <a:solidFill>
                <a:srgbClr val="595959"/>
              </a:solidFill>
              <a:latin typeface="Source Sans Pro"/>
              <a:ea typeface="Source Sans Pro"/>
              <a:sym typeface="Source Sans Pro"/>
            </a:endParaRPr>
          </a:p>
          <a:p>
            <a:pPr lvl="0" algn="l" rtl="0">
              <a:spcBef>
                <a:spcPts val="0"/>
              </a:spcBef>
              <a:spcAft>
                <a:spcPts val="0"/>
              </a:spcAft>
            </a:pPr>
            <a:endParaRPr lang="en" sz="1500" dirty="0">
              <a:solidFill>
                <a:srgbClr val="595959"/>
              </a:solidFill>
              <a:latin typeface="Source Sans Pro"/>
              <a:ea typeface="Source Sans Pro"/>
              <a:cs typeface="Source Sans Pro"/>
              <a:sym typeface="Source Sans Pro"/>
            </a:endParaRP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Objectives:</a:t>
            </a: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- 1) </a:t>
            </a:r>
            <a:r>
              <a:rPr lang="en" sz="1500" dirty="0">
                <a:solidFill>
                  <a:srgbClr val="595959"/>
                </a:solidFill>
                <a:latin typeface="Source Sans Pro"/>
                <a:ea typeface="Source Sans Pro"/>
                <a:sym typeface="Source Sans Pro"/>
              </a:rPr>
              <a:t>To compare ratings nationally, presenting the findings in an appropriate visual manner</a:t>
            </a:r>
          </a:p>
          <a:p>
            <a:pPr lvl="0" algn="l" rtl="0">
              <a:spcBef>
                <a:spcPts val="0"/>
              </a:spcBef>
              <a:spcAft>
                <a:spcPts val="0"/>
              </a:spcAft>
            </a:pPr>
            <a:r>
              <a:rPr lang="en" sz="1500" dirty="0">
                <a:solidFill>
                  <a:srgbClr val="595959"/>
                </a:solidFill>
                <a:latin typeface="Source Sans Pro"/>
                <a:ea typeface="Source Sans Pro"/>
                <a:sym typeface="Source Sans Pro"/>
              </a:rPr>
              <a:t>- 2) To identify any outliers in the UK</a:t>
            </a:r>
          </a:p>
          <a:p>
            <a:pPr lvl="0" algn="l" rtl="0">
              <a:spcBef>
                <a:spcPts val="0"/>
              </a:spcBef>
              <a:spcAft>
                <a:spcPts val="0"/>
              </a:spcAft>
            </a:pPr>
            <a:r>
              <a:rPr lang="en" sz="1500" dirty="0">
                <a:solidFill>
                  <a:srgbClr val="595959"/>
                </a:solidFill>
                <a:latin typeface="Source Sans Pro"/>
                <a:ea typeface="Source Sans Pro"/>
                <a:sym typeface="Source Sans Pro"/>
              </a:rPr>
              <a:t>- 3) To achieve the above without external support using python, pandas and seaborn</a:t>
            </a:r>
          </a:p>
          <a:p>
            <a:pPr lvl="0" algn="l" rtl="0">
              <a:spcBef>
                <a:spcPts val="0"/>
              </a:spcBef>
              <a:spcAft>
                <a:spcPts val="0"/>
              </a:spcAft>
            </a:pPr>
            <a:endParaRPr lang="en" sz="1500" dirty="0">
              <a:solidFill>
                <a:srgbClr val="595959"/>
              </a:solidFill>
              <a:latin typeface="Source Sans Pro"/>
              <a:ea typeface="Source Sans Pro"/>
              <a:cs typeface="Source Sans Pro"/>
              <a:sym typeface="Source Sans Pro"/>
            </a:endParaRP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Action – Following some exploratory analysis, I created a seaborn box and whisker plot of the dataset, labelling it appropriately.  I then created a function in python to identify outliers if certain criteria relating to the InterQuartile Range were met, and asked python to return any outliers found as a list.  I then applied this function to the UK filtered dataset. </a:t>
            </a:r>
          </a:p>
          <a:p>
            <a:pPr lvl="0" algn="l" rtl="0">
              <a:spcBef>
                <a:spcPts val="0"/>
              </a:spcBef>
              <a:spcAft>
                <a:spcPts val="0"/>
              </a:spcAft>
            </a:pPr>
            <a:endParaRPr lang="en" sz="1500" dirty="0">
              <a:solidFill>
                <a:srgbClr val="595959"/>
              </a:solidFill>
              <a:latin typeface="Source Sans Pro"/>
              <a:ea typeface="Source Sans Pro"/>
              <a:cs typeface="Source Sans Pro"/>
              <a:sym typeface="Source Sans Pro"/>
            </a:endParaRPr>
          </a:p>
          <a:p>
            <a:pPr lvl="0" algn="l" rtl="0">
              <a:spcBef>
                <a:spcPts val="0"/>
              </a:spcBef>
              <a:spcAft>
                <a:spcPts val="0"/>
              </a:spcAft>
            </a:pPr>
            <a:r>
              <a:rPr lang="en" sz="1500" dirty="0">
                <a:solidFill>
                  <a:srgbClr val="595959"/>
                </a:solidFill>
                <a:latin typeface="Source Sans Pro"/>
                <a:ea typeface="Source Sans Pro"/>
                <a:sym typeface="Source Sans Pro"/>
              </a:rPr>
              <a:t>Key Results from Independent Analysis:</a:t>
            </a:r>
          </a:p>
          <a:p>
            <a:pPr marL="342900" lvl="0" indent="-342900" algn="l" rtl="0">
              <a:spcBef>
                <a:spcPts val="0"/>
              </a:spcBef>
              <a:spcAft>
                <a:spcPts val="0"/>
              </a:spcAft>
              <a:buAutoNum type="arabicParenR"/>
            </a:pPr>
            <a:r>
              <a:rPr lang="en" sz="1500" dirty="0">
                <a:solidFill>
                  <a:srgbClr val="595959"/>
                </a:solidFill>
                <a:latin typeface="Source Sans Pro"/>
                <a:ea typeface="Source Sans Pro"/>
                <a:sym typeface="Source Sans Pro"/>
              </a:rPr>
              <a:t>Swiss chocolate is indeed better than the UK’s with a mean of 3.4 and median of 3.5 (10.7% higher and 16.7% higher than the UK respectively).    </a:t>
            </a:r>
          </a:p>
          <a:p>
            <a:pPr marL="342900" lvl="0" indent="-342900" algn="l" rtl="0">
              <a:spcBef>
                <a:spcPts val="0"/>
              </a:spcBef>
              <a:spcAft>
                <a:spcPts val="0"/>
              </a:spcAft>
              <a:buAutoNum type="arabicParenR"/>
            </a:pPr>
            <a:r>
              <a:rPr lang="en-GB" sz="1500" dirty="0">
                <a:solidFill>
                  <a:srgbClr val="595959"/>
                </a:solidFill>
                <a:latin typeface="Source Sans Pro"/>
                <a:ea typeface="Source Sans Pro"/>
              </a:rPr>
              <a:t>The UK has two very high outliers with ratings of 5.0 and 4.75, and a very low outlier, rating of 1.5.</a:t>
            </a:r>
          </a:p>
        </p:txBody>
      </p:sp>
    </p:spTree>
    <p:extLst>
      <p:ext uri="{BB962C8B-B14F-4D97-AF65-F5344CB8AC3E}">
        <p14:creationId xmlns:p14="http://schemas.microsoft.com/office/powerpoint/2010/main" val="1321206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47" name="Google Shape;147;p25"/>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48" name="Google Shape;148;p25"/>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Chocolate Rating Analsysis</a:t>
            </a:r>
            <a:endParaRPr dirty="0"/>
          </a:p>
        </p:txBody>
      </p:sp>
      <p:sp>
        <p:nvSpPr>
          <p:cNvPr id="150" name="Google Shape;150;p25"/>
          <p:cNvSpPr txBox="1"/>
          <p:nvPr/>
        </p:nvSpPr>
        <p:spPr>
          <a:xfrm>
            <a:off x="249125" y="885342"/>
            <a:ext cx="8520406" cy="4008870"/>
          </a:xfrm>
          <a:prstGeom prst="rect">
            <a:avLst/>
          </a:prstGeom>
          <a:noFill/>
          <a:ln>
            <a:noFill/>
          </a:ln>
        </p:spPr>
        <p:txBody>
          <a:bodyPr spcFirstLastPara="1" wrap="square" lIns="91425" tIns="91425" rIns="91425" bIns="91425" anchor="t" anchorCtr="0">
            <a:noAutofit/>
          </a:bodyPr>
          <a:lstStyle/>
          <a:p>
            <a:pPr marL="285750" indent="-285750">
              <a:buFont typeface="Arial"/>
              <a:buChar char="-"/>
            </a:pPr>
            <a:r>
              <a:rPr lang="en" sz="1500" dirty="0">
                <a:solidFill>
                  <a:srgbClr val="595959"/>
                </a:solidFill>
                <a:latin typeface="Source Sans Pro"/>
                <a:ea typeface="Source Sans Pro"/>
                <a:sym typeface="Source Sans Pro"/>
              </a:rPr>
              <a:t>Result</a:t>
            </a:r>
          </a:p>
          <a:p>
            <a:pPr marL="285750" indent="-285750">
              <a:buFont typeface="Arial"/>
              <a:buChar char="-"/>
            </a:pPr>
            <a:r>
              <a:rPr lang="en" sz="1500" dirty="0">
                <a:solidFill>
                  <a:srgbClr val="595959"/>
                </a:solidFill>
                <a:latin typeface="Source Sans Pro"/>
                <a:ea typeface="Source Sans Pro"/>
                <a:sym typeface="Source Sans Pro"/>
              </a:rPr>
              <a:t>These findings could help the UK market to improve their quality overall, if this is deemed a strategic objective.  The low lying outlier could implement sourcing, production and marketing changes to mirror the higher outliers in the UK market and therefore help to improve their own and the market’s ratings in the future.</a:t>
            </a:r>
          </a:p>
          <a:p>
            <a:pPr marL="285750" indent="-285750">
              <a:buFont typeface="Arial"/>
              <a:buChar char="-"/>
            </a:pPr>
            <a:r>
              <a:rPr lang="en" sz="1500" dirty="0">
                <a:solidFill>
                  <a:srgbClr val="595959"/>
                </a:solidFill>
                <a:latin typeface="Source Sans Pro"/>
                <a:ea typeface="Source Sans Pro"/>
                <a:sym typeface="Source Sans Pro"/>
              </a:rPr>
              <a:t>If improvements were not saught by the UK companies, these findings help with marketing strategies to create the optimum targeting and positioning campaigns for the UK compaies to ensure sales are maximised.  </a:t>
            </a:r>
          </a:p>
          <a:p>
            <a:pPr marL="285750" indent="-285750">
              <a:buFont typeface="Arial"/>
              <a:buChar char="-"/>
            </a:pPr>
            <a:endParaRPr lang="en" sz="1500" dirty="0">
              <a:solidFill>
                <a:srgbClr val="595959"/>
              </a:solidFill>
              <a:latin typeface="Source Sans Pro"/>
              <a:ea typeface="Source Sans Pro"/>
              <a:sym typeface="Source Sans Pro"/>
            </a:endParaRPr>
          </a:p>
          <a:p>
            <a:r>
              <a:rPr lang="en" sz="1500" dirty="0">
                <a:solidFill>
                  <a:srgbClr val="595959"/>
                </a:solidFill>
                <a:latin typeface="Source Sans Pro"/>
                <a:ea typeface="Source Sans Pro"/>
                <a:sym typeface="Source Sans Pro"/>
              </a:rPr>
              <a:t>  </a:t>
            </a:r>
          </a:p>
          <a:p>
            <a:pPr marL="285750" indent="-285750">
              <a:buFont typeface="Arial"/>
              <a:buChar char="-"/>
            </a:pPr>
            <a:r>
              <a:rPr lang="en" sz="1500" dirty="0">
                <a:solidFill>
                  <a:srgbClr val="595959"/>
                </a:solidFill>
                <a:latin typeface="Source Sans Pro"/>
                <a:ea typeface="Source Sans Pro"/>
                <a:sym typeface="Source Sans Pro"/>
              </a:rPr>
              <a:t>Reflection – Using python code to apply functions can be really useful to quickly and easily pull out data insights from datasets.</a:t>
            </a:r>
          </a:p>
        </p:txBody>
      </p:sp>
    </p:spTree>
    <p:extLst>
      <p:ext uri="{BB962C8B-B14F-4D97-AF65-F5344CB8AC3E}">
        <p14:creationId xmlns:p14="http://schemas.microsoft.com/office/powerpoint/2010/main" val="31401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Chocolate Rating Analysis </a:t>
            </a:r>
            <a:br>
              <a:rPr lang="en" dirty="0"/>
            </a:br>
            <a:r>
              <a:rPr lang="en" dirty="0"/>
              <a:t>- 1) Compare how UK Ratings fare vs Swiss Ratings</a:t>
            </a:r>
            <a:endParaRPr dirty="0"/>
          </a:p>
        </p:txBody>
      </p:sp>
      <p:pic>
        <p:nvPicPr>
          <p:cNvPr id="7" name="Picture 6">
            <a:extLst>
              <a:ext uri="{FF2B5EF4-FFF2-40B4-BE49-F238E27FC236}">
                <a16:creationId xmlns:a16="http://schemas.microsoft.com/office/drawing/2014/main" id="{7AF3C6A6-781C-3E0B-D76F-9CDF083F144A}"/>
              </a:ext>
            </a:extLst>
          </p:cNvPr>
          <p:cNvPicPr>
            <a:picLocks noChangeAspect="1"/>
          </p:cNvPicPr>
          <p:nvPr/>
        </p:nvPicPr>
        <p:blipFill>
          <a:blip r:embed="rId3"/>
          <a:stretch>
            <a:fillRect/>
          </a:stretch>
        </p:blipFill>
        <p:spPr>
          <a:xfrm>
            <a:off x="0" y="1009096"/>
            <a:ext cx="7855354" cy="3892750"/>
          </a:xfrm>
          <a:prstGeom prst="rect">
            <a:avLst/>
          </a:prstGeom>
        </p:spPr>
      </p:pic>
      <p:sp>
        <p:nvSpPr>
          <p:cNvPr id="8" name="TextBox 7">
            <a:extLst>
              <a:ext uri="{FF2B5EF4-FFF2-40B4-BE49-F238E27FC236}">
                <a16:creationId xmlns:a16="http://schemas.microsoft.com/office/drawing/2014/main" id="{2B3FA4A9-CB4E-366E-D863-04F8018CDC16}"/>
              </a:ext>
            </a:extLst>
          </p:cNvPr>
          <p:cNvSpPr txBox="1"/>
          <p:nvPr/>
        </p:nvSpPr>
        <p:spPr>
          <a:xfrm>
            <a:off x="5788479" y="1918607"/>
            <a:ext cx="2302328" cy="2462213"/>
          </a:xfrm>
          <a:prstGeom prst="rect">
            <a:avLst/>
          </a:prstGeom>
          <a:noFill/>
        </p:spPr>
        <p:txBody>
          <a:bodyPr wrap="square" rtlCol="0">
            <a:spAutoFit/>
          </a:bodyPr>
          <a:lstStyle/>
          <a:p>
            <a:r>
              <a:rPr lang="en-GB" dirty="0"/>
              <a:t>The mean rating for Switzerland, at 3.4, was 10.7% higher than the UK’s. </a:t>
            </a:r>
          </a:p>
          <a:p>
            <a:endParaRPr lang="en-GB" dirty="0"/>
          </a:p>
          <a:p>
            <a:r>
              <a:rPr lang="en-GB" dirty="0"/>
              <a:t>The median rating for Switzerland, at 3.5, was 16.7% higher than the UK’s.</a:t>
            </a:r>
          </a:p>
          <a:p>
            <a:endParaRPr lang="en-GB" dirty="0"/>
          </a:p>
          <a:p>
            <a:r>
              <a:rPr lang="en-GB" dirty="0"/>
              <a:t>The UK has outlying data</a:t>
            </a:r>
          </a:p>
        </p:txBody>
      </p:sp>
    </p:spTree>
    <p:extLst>
      <p:ext uri="{BB962C8B-B14F-4D97-AF65-F5344CB8AC3E}">
        <p14:creationId xmlns:p14="http://schemas.microsoft.com/office/powerpoint/2010/main" val="1099824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Chocolate Rating Analysis</a:t>
            </a:r>
            <a:br>
              <a:rPr lang="en" dirty="0"/>
            </a:br>
            <a:r>
              <a:rPr lang="en" dirty="0"/>
              <a:t>- 2) Identify and outliers from the National Ratings Comparison </a:t>
            </a:r>
            <a:endParaRPr dirty="0"/>
          </a:p>
        </p:txBody>
      </p:sp>
      <p:pic>
        <p:nvPicPr>
          <p:cNvPr id="4" name="Picture 3">
            <a:extLst>
              <a:ext uri="{FF2B5EF4-FFF2-40B4-BE49-F238E27FC236}">
                <a16:creationId xmlns:a16="http://schemas.microsoft.com/office/drawing/2014/main" id="{DE4528CF-DE08-71C2-FEEE-C1D30100AEAE}"/>
              </a:ext>
            </a:extLst>
          </p:cNvPr>
          <p:cNvPicPr>
            <a:picLocks noChangeAspect="1"/>
          </p:cNvPicPr>
          <p:nvPr/>
        </p:nvPicPr>
        <p:blipFill>
          <a:blip r:embed="rId3"/>
          <a:stretch>
            <a:fillRect/>
          </a:stretch>
        </p:blipFill>
        <p:spPr>
          <a:xfrm>
            <a:off x="0" y="891040"/>
            <a:ext cx="7855354" cy="2267067"/>
          </a:xfrm>
          <a:prstGeom prst="rect">
            <a:avLst/>
          </a:prstGeom>
        </p:spPr>
      </p:pic>
      <p:pic>
        <p:nvPicPr>
          <p:cNvPr id="7" name="Picture 6">
            <a:extLst>
              <a:ext uri="{FF2B5EF4-FFF2-40B4-BE49-F238E27FC236}">
                <a16:creationId xmlns:a16="http://schemas.microsoft.com/office/drawing/2014/main" id="{321C5DE5-5789-E92E-C361-49F8092A567C}"/>
              </a:ext>
            </a:extLst>
          </p:cNvPr>
          <p:cNvPicPr>
            <a:picLocks noChangeAspect="1"/>
          </p:cNvPicPr>
          <p:nvPr/>
        </p:nvPicPr>
        <p:blipFill>
          <a:blip r:embed="rId4"/>
          <a:stretch>
            <a:fillRect/>
          </a:stretch>
        </p:blipFill>
        <p:spPr>
          <a:xfrm>
            <a:off x="0" y="3253441"/>
            <a:ext cx="7849003" cy="1085906"/>
          </a:xfrm>
          <a:prstGeom prst="rect">
            <a:avLst/>
          </a:prstGeom>
        </p:spPr>
      </p:pic>
      <p:sp>
        <p:nvSpPr>
          <p:cNvPr id="8" name="TextBox 7">
            <a:extLst>
              <a:ext uri="{FF2B5EF4-FFF2-40B4-BE49-F238E27FC236}">
                <a16:creationId xmlns:a16="http://schemas.microsoft.com/office/drawing/2014/main" id="{729D0592-A434-C431-DC4A-0C163FA1F93C}"/>
              </a:ext>
            </a:extLst>
          </p:cNvPr>
          <p:cNvSpPr txBox="1"/>
          <p:nvPr/>
        </p:nvSpPr>
        <p:spPr>
          <a:xfrm>
            <a:off x="306807" y="4457703"/>
            <a:ext cx="7542196" cy="523220"/>
          </a:xfrm>
          <a:prstGeom prst="rect">
            <a:avLst/>
          </a:prstGeom>
          <a:noFill/>
        </p:spPr>
        <p:txBody>
          <a:bodyPr wrap="square" rtlCol="0">
            <a:spAutoFit/>
          </a:bodyPr>
          <a:lstStyle/>
          <a:p>
            <a:r>
              <a:rPr lang="en-GB" dirty="0"/>
              <a:t>We now know that the UK has two very high outliers with ratings of 5.0 and 4.75, and one very low outlier at a rating of 1.5.</a:t>
            </a:r>
          </a:p>
        </p:txBody>
      </p:sp>
    </p:spTree>
    <p:extLst>
      <p:ext uri="{BB962C8B-B14F-4D97-AF65-F5344CB8AC3E}">
        <p14:creationId xmlns:p14="http://schemas.microsoft.com/office/powerpoint/2010/main" val="1677009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p:nvPr/>
        </p:nvSpPr>
        <p:spPr>
          <a:xfrm>
            <a:off x="4247975" y="1278750"/>
            <a:ext cx="4734900" cy="160039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SzPts val="1100"/>
              <a:buNone/>
            </a:pPr>
            <a:r>
              <a:rPr lang="en-GB" sz="2600" dirty="0">
                <a:solidFill>
                  <a:schemeClr val="dk1"/>
                </a:solidFill>
                <a:latin typeface="Source Sans Pro SemiBold"/>
                <a:ea typeface="Source Sans Pro SemiBold"/>
                <a:cs typeface="Source Sans Pro SemiBold"/>
                <a:sym typeface="Source Sans Pro SemiBold"/>
              </a:rPr>
              <a:t>Sleep Analysis – </a:t>
            </a:r>
          </a:p>
          <a:p>
            <a:pPr marL="0" marR="0" lvl="0" indent="0" algn="r" rtl="0">
              <a:spcBef>
                <a:spcPts val="0"/>
              </a:spcBef>
              <a:spcAft>
                <a:spcPts val="0"/>
              </a:spcAft>
              <a:buSzPts val="1100"/>
              <a:buNone/>
            </a:pPr>
            <a:r>
              <a:rPr lang="en-GB" sz="2600" dirty="0">
                <a:solidFill>
                  <a:schemeClr val="dk1"/>
                </a:solidFill>
                <a:latin typeface="Source Sans Pro SemiBold"/>
                <a:ea typeface="Source Sans Pro SemiBold"/>
                <a:cs typeface="Source Sans Pro SemiBold"/>
                <a:sym typeface="Source Sans Pro SemiBold"/>
              </a:rPr>
              <a:t>End of Course Research Project</a:t>
            </a:r>
          </a:p>
          <a:p>
            <a:pPr marL="0" marR="0" lvl="0" indent="0" algn="r" rtl="0">
              <a:spcBef>
                <a:spcPts val="0"/>
              </a:spcBef>
              <a:spcAft>
                <a:spcPts val="0"/>
              </a:spcAft>
              <a:buSzPts val="1100"/>
              <a:buNone/>
            </a:pPr>
            <a:r>
              <a:rPr lang="en" sz="2000" dirty="0">
                <a:solidFill>
                  <a:srgbClr val="595959"/>
                </a:solidFill>
                <a:latin typeface="Source Sans Pro SemiBold"/>
                <a:ea typeface="Source Sans Pro SemiBold"/>
                <a:cs typeface="Source Sans Pro SemiBold"/>
                <a:sym typeface="Source Sans Pro SemiBold"/>
              </a:rPr>
              <a:t>Joanne Tucker</a:t>
            </a: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None/>
            </a:pPr>
            <a:endParaRPr lang="en-GB" sz="2600" dirty="0">
              <a:solidFill>
                <a:schemeClr val="dk1"/>
              </a:solidFill>
              <a:latin typeface="Source Sans Pro SemiBold"/>
              <a:ea typeface="Source Sans Pro SemiBold"/>
              <a:cs typeface="Source Sans Pro SemiBold"/>
              <a:sym typeface="Source Sans Pro SemiBold"/>
            </a:endParaRPr>
          </a:p>
        </p:txBody>
      </p:sp>
      <p:sp>
        <p:nvSpPr>
          <p:cNvPr id="123" name="Google Shape;123;p22"/>
          <p:cNvSpPr/>
          <p:nvPr/>
        </p:nvSpPr>
        <p:spPr>
          <a:xfrm>
            <a:off x="7294599" y="337168"/>
            <a:ext cx="1849500" cy="255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1"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558676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29" name="Google Shape;129;p23"/>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30" name="Google Shape;130;p23"/>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31" name="Google Shape;131;p23"/>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a:t>Introduction</a:t>
            </a:r>
            <a:endParaRPr/>
          </a:p>
        </p:txBody>
      </p:sp>
      <p:sp>
        <p:nvSpPr>
          <p:cNvPr id="132" name="Google Shape;132;p23"/>
          <p:cNvSpPr txBox="1"/>
          <p:nvPr/>
        </p:nvSpPr>
        <p:spPr>
          <a:xfrm>
            <a:off x="306799" y="989850"/>
            <a:ext cx="8218892" cy="40931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rgbClr val="595959"/>
                </a:solidFill>
                <a:latin typeface="Source Sans Pro"/>
                <a:ea typeface="Source Sans Pro"/>
                <a:cs typeface="Source Sans Pro"/>
                <a:sym typeface="Source Sans Pro"/>
              </a:rPr>
              <a:t>I’m an experienced Contract Director and ex co-owner of a home healthcare medical device services company with 15 years experience in the  health sector.  </a:t>
            </a:r>
            <a:r>
              <a:rPr lang="en-GB" sz="1500" dirty="0">
                <a:solidFill>
                  <a:srgbClr val="595959"/>
                </a:solidFill>
                <a:latin typeface="Source Sans Pro"/>
                <a:ea typeface="Source Sans Pro"/>
              </a:rPr>
              <a:t>My values have always been to keep the patient at the centre of what we do, and to operate as a long-term strategic partner to the NHS.  </a:t>
            </a:r>
          </a:p>
          <a:p>
            <a:pPr marL="0" lvl="0" indent="0" algn="l" rtl="0">
              <a:spcBef>
                <a:spcPts val="0"/>
              </a:spcBef>
              <a:spcAft>
                <a:spcPts val="0"/>
              </a:spcAft>
              <a:buNone/>
            </a:pPr>
            <a:endParaRPr lang="en-GB" sz="1500" dirty="0">
              <a:solidFill>
                <a:srgbClr val="595959"/>
              </a:solidFill>
              <a:latin typeface="Source Sans Pro"/>
              <a:ea typeface="Source Sans Pro"/>
              <a:sym typeface="Source Sans Pro"/>
            </a:endParaRPr>
          </a:p>
          <a:p>
            <a:pPr marL="0" lvl="0" indent="0" algn="l" rtl="0">
              <a:spcBef>
                <a:spcPts val="0"/>
              </a:spcBef>
              <a:spcAft>
                <a:spcPts val="0"/>
              </a:spcAft>
              <a:buNone/>
            </a:pPr>
            <a:r>
              <a:rPr lang="en" sz="1500" dirty="0">
                <a:solidFill>
                  <a:srgbClr val="595959"/>
                </a:solidFill>
                <a:latin typeface="Source Sans Pro"/>
                <a:ea typeface="Source Sans Pro"/>
                <a:sym typeface="Source Sans Pro"/>
              </a:rPr>
              <a:t>Following a career break to raise our children, in January 2023 I embarked on a new, but related challenge, to learn python and data analysis as </a:t>
            </a:r>
            <a:r>
              <a:rPr lang="en-GB" sz="1500" dirty="0">
                <a:solidFill>
                  <a:srgbClr val="595959"/>
                </a:solidFill>
                <a:latin typeface="Source Sans Pro"/>
                <a:ea typeface="Source Sans Pro"/>
              </a:rPr>
              <a:t>I’ve always believed useful, ready data is so key to the successful delivery of healthcare and is often lacking - to the frustration of many clinicians.</a:t>
            </a:r>
          </a:p>
          <a:p>
            <a:endParaRPr lang="en" sz="1500" dirty="0">
              <a:solidFill>
                <a:srgbClr val="595959"/>
              </a:solidFill>
              <a:latin typeface="Source Sans Pro"/>
              <a:ea typeface="Source Sans Pro"/>
              <a:sym typeface="Source Sans Pro"/>
            </a:endParaRPr>
          </a:p>
          <a:p>
            <a:r>
              <a:rPr lang="en-GB" sz="1500" dirty="0">
                <a:solidFill>
                  <a:srgbClr val="595959"/>
                </a:solidFill>
                <a:latin typeface="Source Sans Pro"/>
                <a:ea typeface="Source Sans Pro"/>
              </a:rPr>
              <a:t>The Cambridge Sparks course has completely fulfilled my Data Analyst training:</a:t>
            </a:r>
          </a:p>
          <a:p>
            <a:pPr marL="0" lvl="0" indent="0" algn="l" rtl="0">
              <a:spcBef>
                <a:spcPts val="0"/>
              </a:spcBef>
              <a:spcAft>
                <a:spcPts val="0"/>
              </a:spcAft>
              <a:buNone/>
            </a:pPr>
            <a:r>
              <a:rPr lang="en-GB" sz="1500" dirty="0">
                <a:solidFill>
                  <a:srgbClr val="595959"/>
                </a:solidFill>
                <a:latin typeface="Source Sans Pro"/>
                <a:ea typeface="Source Sans Pro"/>
                <a:sym typeface="Source Sans Pro"/>
              </a:rPr>
              <a:t>	-the use of python and pandas to clean data intelligently for analysis</a:t>
            </a:r>
          </a:p>
          <a:p>
            <a:pPr marL="0" lvl="0" indent="0" algn="l" rtl="0">
              <a:spcBef>
                <a:spcPts val="0"/>
              </a:spcBef>
              <a:spcAft>
                <a:spcPts val="0"/>
              </a:spcAft>
              <a:buNone/>
            </a:pPr>
            <a:r>
              <a:rPr lang="en-GB" sz="1500" dirty="0">
                <a:solidFill>
                  <a:srgbClr val="595959"/>
                </a:solidFill>
                <a:latin typeface="Source Sans Pro"/>
                <a:ea typeface="Source Sans Pro"/>
                <a:sym typeface="Source Sans Pro"/>
              </a:rPr>
              <a:t>	- interrogation of large datasets to find insights using python and pandas </a:t>
            </a:r>
          </a:p>
          <a:p>
            <a:pPr marL="0" lvl="0" indent="0" algn="l" rtl="0">
              <a:spcBef>
                <a:spcPts val="0"/>
              </a:spcBef>
              <a:spcAft>
                <a:spcPts val="0"/>
              </a:spcAft>
              <a:buNone/>
            </a:pPr>
            <a:r>
              <a:rPr lang="en-GB" sz="1500" dirty="0">
                <a:solidFill>
                  <a:srgbClr val="595959"/>
                </a:solidFill>
                <a:latin typeface="Source Sans Pro"/>
                <a:ea typeface="Source Sans Pro"/>
                <a:sym typeface="Source Sans Pro"/>
              </a:rPr>
              <a:t>	- the use of seaborn, matplotlib, bokeh and pandas to visualise data and trends</a:t>
            </a:r>
          </a:p>
          <a:p>
            <a:pPr marL="0" lvl="0" indent="0" algn="l" rtl="0">
              <a:spcBef>
                <a:spcPts val="0"/>
              </a:spcBef>
              <a:spcAft>
                <a:spcPts val="0"/>
              </a:spcAft>
              <a:buNone/>
            </a:pPr>
            <a:r>
              <a:rPr lang="en-GB" sz="1500" dirty="0">
                <a:solidFill>
                  <a:srgbClr val="595959"/>
                </a:solidFill>
                <a:latin typeface="Source Sans Pro"/>
                <a:ea typeface="Source Sans Pro"/>
                <a:sym typeface="Source Sans Pro"/>
              </a:rPr>
              <a:t>	- the art of communicating the insights identified </a:t>
            </a:r>
          </a:p>
          <a:p>
            <a:pPr marL="0" lvl="0" indent="0" algn="l" rtl="0">
              <a:spcBef>
                <a:spcPts val="0"/>
              </a:spcBef>
              <a:spcAft>
                <a:spcPts val="0"/>
              </a:spcAft>
              <a:buNone/>
            </a:pPr>
            <a:endParaRPr lang="en-GB" sz="1500" dirty="0">
              <a:solidFill>
                <a:srgbClr val="595959"/>
              </a:solidFill>
              <a:latin typeface="Source Sans Pro"/>
              <a:ea typeface="Source Sans Pro"/>
              <a:sym typeface="Source Sans Pro"/>
            </a:endParaRPr>
          </a:p>
          <a:p>
            <a:pPr marL="0" lvl="0" indent="0" algn="l" rtl="0">
              <a:spcBef>
                <a:spcPts val="0"/>
              </a:spcBef>
              <a:spcAft>
                <a:spcPts val="0"/>
              </a:spcAft>
              <a:buNone/>
            </a:pPr>
            <a:r>
              <a:rPr lang="en-GB" sz="1500" dirty="0">
                <a:solidFill>
                  <a:srgbClr val="595959"/>
                </a:solidFill>
                <a:latin typeface="Source Sans Pro"/>
                <a:ea typeface="Source Sans Pro"/>
                <a:sym typeface="Source Sans Pro"/>
              </a:rPr>
              <a:t>I am excited to layer this new data analysis knowledge with my health industry experience to play a role in the ongoing digital transformation of the NHS, to help realise </a:t>
            </a:r>
            <a:r>
              <a:rPr lang="en-GB" sz="1500" dirty="0">
                <a:solidFill>
                  <a:srgbClr val="595959"/>
                </a:solidFill>
                <a:latin typeface="Source Sans Pro"/>
                <a:ea typeface="Source Sans Pro"/>
              </a:rPr>
              <a:t>future advances in medicine and to improve patient outcomes through health informatics.</a:t>
            </a:r>
          </a:p>
          <a:p>
            <a:pPr marL="0" lvl="0" indent="0" algn="l" rtl="0">
              <a:spcBef>
                <a:spcPts val="0"/>
              </a:spcBef>
              <a:spcAft>
                <a:spcPts val="0"/>
              </a:spcAft>
              <a:buNone/>
            </a:pPr>
            <a:endParaRPr lang="en-GB" sz="1500" dirty="0">
              <a:solidFill>
                <a:srgbClr val="595959"/>
              </a:solidFill>
              <a:latin typeface="Source Sans Pro"/>
              <a:ea typeface="Source Sans Pro"/>
            </a:endParaRPr>
          </a:p>
          <a:p>
            <a:pPr marL="0" lvl="0" indent="0" algn="l" rtl="0">
              <a:spcBef>
                <a:spcPts val="0"/>
              </a:spcBef>
              <a:spcAft>
                <a:spcPts val="0"/>
              </a:spcAft>
              <a:buNone/>
            </a:pPr>
            <a:endParaRPr sz="1500" dirty="0">
              <a:solidFill>
                <a:srgbClr val="595959"/>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47" name="Google Shape;147;p25"/>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48" name="Google Shape;148;p25"/>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Sleep Analysis</a:t>
            </a:r>
            <a:endParaRPr dirty="0"/>
          </a:p>
        </p:txBody>
      </p:sp>
      <p:sp>
        <p:nvSpPr>
          <p:cNvPr id="150" name="Google Shape;150;p25"/>
          <p:cNvSpPr txBox="1"/>
          <p:nvPr/>
        </p:nvSpPr>
        <p:spPr>
          <a:xfrm>
            <a:off x="249125" y="885342"/>
            <a:ext cx="8520406" cy="400887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 sz="1500" dirty="0">
                <a:solidFill>
                  <a:srgbClr val="595959"/>
                </a:solidFill>
                <a:latin typeface="Source Sans Pro"/>
                <a:ea typeface="Source Sans Pro"/>
                <a:sym typeface="Source Sans Pro"/>
              </a:rPr>
              <a:t>Situation – </a:t>
            </a:r>
            <a:r>
              <a:rPr lang="en-GB" sz="1500" dirty="0">
                <a:solidFill>
                  <a:srgbClr val="595959"/>
                </a:solidFill>
                <a:latin typeface="Source Sans Pro"/>
                <a:ea typeface="Source Sans Pro"/>
                <a:sym typeface="Source Sans Pro"/>
              </a:rPr>
              <a:t>Find and analyse a dataset of your own choice.  Found a small but interesting dataset on Kaggle regarding Sleep and Lifestyle. </a:t>
            </a:r>
            <a:r>
              <a:rPr lang="en" sz="1500" dirty="0">
                <a:solidFill>
                  <a:srgbClr val="595959"/>
                </a:solidFill>
                <a:latin typeface="Source Sans Pro"/>
                <a:ea typeface="Source Sans Pro"/>
                <a:sym typeface="Source Sans Pro"/>
              </a:rPr>
              <a:t> Worked independently.</a:t>
            </a:r>
            <a:endParaRPr lang="en-US" sz="1500" dirty="0">
              <a:solidFill>
                <a:srgbClr val="595959"/>
              </a:solidFill>
              <a:latin typeface="Source Sans Pro"/>
              <a:ea typeface="Source Sans Pro"/>
              <a:sym typeface="Source Sans Pro"/>
            </a:endParaRPr>
          </a:p>
          <a:p>
            <a:pPr lvl="0" algn="l" rtl="0">
              <a:spcBef>
                <a:spcPts val="0"/>
              </a:spcBef>
              <a:spcAft>
                <a:spcPts val="0"/>
              </a:spcAft>
            </a:pPr>
            <a:endParaRPr lang="en" sz="1500" dirty="0">
              <a:solidFill>
                <a:srgbClr val="595959"/>
              </a:solidFill>
              <a:latin typeface="Source Sans Pro"/>
              <a:ea typeface="Source Sans Pro"/>
              <a:cs typeface="Source Sans Pro"/>
              <a:sym typeface="Source Sans Pro"/>
            </a:endParaRP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Objectives:</a:t>
            </a: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- 1) </a:t>
            </a:r>
            <a:r>
              <a:rPr lang="en" sz="1500" dirty="0">
                <a:solidFill>
                  <a:srgbClr val="595959"/>
                </a:solidFill>
                <a:latin typeface="Source Sans Pro"/>
                <a:ea typeface="Source Sans Pro"/>
                <a:sym typeface="Source Sans Pro"/>
              </a:rPr>
              <a:t>To examine which Occupations enjoy the best sleep</a:t>
            </a:r>
          </a:p>
          <a:p>
            <a:pPr lvl="0" algn="l" rtl="0">
              <a:spcBef>
                <a:spcPts val="0"/>
              </a:spcBef>
              <a:spcAft>
                <a:spcPts val="0"/>
              </a:spcAft>
            </a:pPr>
            <a:r>
              <a:rPr lang="en" sz="1500" dirty="0">
                <a:solidFill>
                  <a:srgbClr val="595959"/>
                </a:solidFill>
                <a:latin typeface="Source Sans Pro"/>
                <a:ea typeface="Source Sans Pro"/>
                <a:sym typeface="Source Sans Pro"/>
              </a:rPr>
              <a:t>- 2) To identify if there any correlations between lifestyle and sleep habits </a:t>
            </a:r>
          </a:p>
          <a:p>
            <a:pPr lvl="0" algn="l" rtl="0">
              <a:spcBef>
                <a:spcPts val="0"/>
              </a:spcBef>
              <a:spcAft>
                <a:spcPts val="0"/>
              </a:spcAft>
            </a:pPr>
            <a:endParaRPr lang="en" sz="1500" dirty="0">
              <a:solidFill>
                <a:srgbClr val="595959"/>
              </a:solidFill>
              <a:latin typeface="Source Sans Pro"/>
              <a:ea typeface="Source Sans Pro"/>
              <a:cs typeface="Source Sans Pro"/>
              <a:sym typeface="Source Sans Pro"/>
            </a:endParaRP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Action </a:t>
            </a: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 I had to undertake a lot of data cleaning and preparation to allow full analysis of the data set.  S</a:t>
            </a:r>
            <a:r>
              <a:rPr lang="en-GB" sz="1500" dirty="0">
                <a:solidFill>
                  <a:srgbClr val="595959"/>
                </a:solidFill>
                <a:latin typeface="Source Sans Pro"/>
                <a:ea typeface="Source Sans Pro"/>
                <a:cs typeface="Source Sans Pro"/>
                <a:sym typeface="Source Sans Pro"/>
              </a:rPr>
              <a:t>o</a:t>
            </a:r>
            <a:r>
              <a:rPr lang="en" sz="1500" dirty="0">
                <a:solidFill>
                  <a:srgbClr val="595959"/>
                </a:solidFill>
                <a:latin typeface="Source Sans Pro"/>
                <a:ea typeface="Source Sans Pro"/>
                <a:cs typeface="Source Sans Pro"/>
                <a:sym typeface="Source Sans Pro"/>
              </a:rPr>
              <a:t>me of this included creating python functions to apply to data Series to create new variable categories that were more easily analysed (eg blood pressure ranges and numeric values for bmi categories).  </a:t>
            </a:r>
          </a:p>
          <a:p>
            <a:pPr lvl="0" algn="l" rtl="0">
              <a:spcBef>
                <a:spcPts val="0"/>
              </a:spcBef>
              <a:spcAft>
                <a:spcPts val="0"/>
              </a:spcAft>
            </a:pPr>
            <a:endParaRPr lang="en" sz="1500" dirty="0">
              <a:solidFill>
                <a:srgbClr val="595959"/>
              </a:solidFill>
              <a:latin typeface="Source Sans Pro"/>
              <a:ea typeface="Source Sans Pro"/>
              <a:cs typeface="Source Sans Pro"/>
              <a:sym typeface="Source Sans Pro"/>
            </a:endParaRP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 A heatmap was produced in Seaborn to more easily identify correlations. </a:t>
            </a: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 Sleep Duration and Quality by Occupation analysis was completed using the .groupby() method</a:t>
            </a: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 A visualisation of Sleep Disorders by Occupation was produced </a:t>
            </a: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 Analysis of correlations between Stress Levels and Sleep Duration and Quality was undertaken</a:t>
            </a:r>
          </a:p>
        </p:txBody>
      </p:sp>
    </p:spTree>
    <p:extLst>
      <p:ext uri="{BB962C8B-B14F-4D97-AF65-F5344CB8AC3E}">
        <p14:creationId xmlns:p14="http://schemas.microsoft.com/office/powerpoint/2010/main" val="442252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47" name="Google Shape;147;p25"/>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48" name="Google Shape;148;p25"/>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Sleep Analsysis</a:t>
            </a:r>
            <a:endParaRPr dirty="0"/>
          </a:p>
        </p:txBody>
      </p:sp>
      <p:sp>
        <p:nvSpPr>
          <p:cNvPr id="150" name="Google Shape;150;p25"/>
          <p:cNvSpPr txBox="1"/>
          <p:nvPr/>
        </p:nvSpPr>
        <p:spPr>
          <a:xfrm>
            <a:off x="249125" y="885342"/>
            <a:ext cx="8520406" cy="400887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 sz="1500" dirty="0">
                <a:solidFill>
                  <a:srgbClr val="595959"/>
                </a:solidFill>
                <a:latin typeface="Source Sans Pro"/>
                <a:ea typeface="Source Sans Pro"/>
                <a:sym typeface="Source Sans Pro"/>
              </a:rPr>
              <a:t>Key Results from Independent Analysis:</a:t>
            </a:r>
          </a:p>
          <a:p>
            <a:pPr marL="342900" indent="-342900">
              <a:buFont typeface="Arial"/>
              <a:buAutoNum type="arabicParenR"/>
            </a:pPr>
            <a:r>
              <a:rPr lang="en-GB" sz="1500" dirty="0">
                <a:latin typeface="Source Sans Pro" panose="020B0503030403020204" pitchFamily="34" charset="0"/>
                <a:ea typeface="Source Sans Pro" panose="020B0503030403020204" pitchFamily="34" charset="0"/>
              </a:rPr>
              <a:t>Engineers enjoy the best Sleep Quality and Duration.  Sales Reps and Scientists have the worst sleep duration of the occupations sampled with 16% and 14% less respectively than that of Engineers and 52% and 40% less respectively than that of Engineers again.  Strangely diagnosis of Sleep Disorders is low in Sales Reps, Scientists and Engineers.  Nursing is the most diagnosed occupation.</a:t>
            </a:r>
          </a:p>
          <a:p>
            <a:pPr marL="342900" lvl="0" indent="-342900" algn="l" rtl="0">
              <a:spcBef>
                <a:spcPts val="0"/>
              </a:spcBef>
              <a:spcAft>
                <a:spcPts val="0"/>
              </a:spcAft>
              <a:buAutoNum type="arabicParenR"/>
            </a:pPr>
            <a:r>
              <a:rPr lang="en-GB" sz="1500" dirty="0">
                <a:latin typeface="Source Sans Pro" panose="020B0503030403020204" pitchFamily="34" charset="0"/>
                <a:ea typeface="Source Sans Pro" panose="020B0503030403020204" pitchFamily="34" charset="0"/>
              </a:rPr>
              <a:t>Stress Level has a very strong correlation to both Sleep Duration and Quality of Sleep.  </a:t>
            </a:r>
          </a:p>
          <a:p>
            <a:pPr marL="342900" lvl="0" indent="-342900" algn="l" rtl="0">
              <a:spcBef>
                <a:spcPts val="0"/>
              </a:spcBef>
              <a:spcAft>
                <a:spcPts val="0"/>
              </a:spcAft>
              <a:buAutoNum type="arabicParenR"/>
            </a:pPr>
            <a:r>
              <a:rPr lang="en-GB" sz="1500" dirty="0">
                <a:latin typeface="Source Sans Pro" panose="020B0503030403020204" pitchFamily="34" charset="0"/>
                <a:ea typeface="Source Sans Pro" panose="020B0503030403020204" pitchFamily="34" charset="0"/>
              </a:rPr>
              <a:t>Insomniacs experience a greater negative correlation between Stress Level and Sleep Duration</a:t>
            </a:r>
          </a:p>
          <a:p>
            <a:pPr marL="342900" lvl="0" indent="-342900" algn="l" rtl="0">
              <a:spcBef>
                <a:spcPts val="0"/>
              </a:spcBef>
              <a:spcAft>
                <a:spcPts val="0"/>
              </a:spcAft>
              <a:buAutoNum type="arabicParenR"/>
            </a:pPr>
            <a:r>
              <a:rPr lang="en-GB" sz="1500" dirty="0">
                <a:latin typeface="Source Sans Pro" panose="020B0503030403020204" pitchFamily="34" charset="0"/>
                <a:ea typeface="Source Sans Pro" panose="020B0503030403020204" pitchFamily="34" charset="0"/>
              </a:rPr>
              <a:t>Patients diagnosed with Insomnia experience poorer Quality of Sleep than Sleep Apnoea Patients, but sleep apnoea has a greater negative correlation between Stress Level and Quality of Sleep  </a:t>
            </a:r>
            <a:endParaRPr lang="en" sz="1500" dirty="0">
              <a:solidFill>
                <a:srgbClr val="595959"/>
              </a:solidFill>
              <a:latin typeface="Source Sans Pro"/>
              <a:ea typeface="Source Sans Pro"/>
              <a:sym typeface="Source Sans Pro"/>
            </a:endParaRPr>
          </a:p>
          <a:p>
            <a:endParaRPr lang="en" sz="1500" dirty="0">
              <a:solidFill>
                <a:srgbClr val="595959"/>
              </a:solidFill>
              <a:latin typeface="Source Sans Pro"/>
              <a:ea typeface="Source Sans Pro"/>
              <a:sym typeface="Source Sans Pro"/>
            </a:endParaRPr>
          </a:p>
          <a:p>
            <a:r>
              <a:rPr lang="en" sz="1500" dirty="0">
                <a:solidFill>
                  <a:srgbClr val="595959"/>
                </a:solidFill>
                <a:latin typeface="Source Sans Pro"/>
                <a:ea typeface="Source Sans Pro"/>
                <a:sym typeface="Source Sans Pro"/>
              </a:rPr>
              <a:t>Result</a:t>
            </a:r>
          </a:p>
          <a:p>
            <a:pPr marL="342900" indent="-342900">
              <a:buFont typeface="Arial"/>
              <a:buAutoNum type="arabicParenR"/>
            </a:pPr>
            <a:r>
              <a:rPr lang="en" sz="1500" dirty="0">
                <a:latin typeface="Source Sans Pro" panose="020B0503030403020204" pitchFamily="34" charset="0"/>
                <a:ea typeface="Source Sans Pro" panose="020B0503030403020204" pitchFamily="34" charset="0"/>
                <a:sym typeface="Source Sans Pro"/>
              </a:rPr>
              <a:t>These findings could help the NHS target occupations for sleep disorder diagnosis and improve patient outcomes. Sleep Apnoea has a proven link wi</a:t>
            </a:r>
            <a:r>
              <a:rPr lang="en-GB" sz="1500" dirty="0" err="1">
                <a:latin typeface="Source Sans Pro" panose="020B0503030403020204" pitchFamily="34" charset="0"/>
                <a:ea typeface="Source Sans Pro" panose="020B0503030403020204" pitchFamily="34" charset="0"/>
                <a:sym typeface="Source Sans Pro"/>
              </a:rPr>
              <a:t>th</a:t>
            </a:r>
            <a:r>
              <a:rPr lang="en" sz="1500" dirty="0">
                <a:latin typeface="Source Sans Pro" panose="020B0503030403020204" pitchFamily="34" charset="0"/>
                <a:ea typeface="Source Sans Pro" panose="020B0503030403020204" pitchFamily="34" charset="0"/>
                <a:sym typeface="Source Sans Pro"/>
              </a:rPr>
              <a:t> road traffic accidents, so pulling in more Sales Reps for diganosis and management could save lives.</a:t>
            </a:r>
          </a:p>
          <a:p>
            <a:pPr marL="342900" indent="-342900">
              <a:buFont typeface="Arial"/>
              <a:buAutoNum type="arabicParenR"/>
            </a:pPr>
            <a:r>
              <a:rPr lang="en" sz="1500" dirty="0">
                <a:latin typeface="Source Sans Pro" panose="020B0503030403020204" pitchFamily="34" charset="0"/>
                <a:ea typeface="Source Sans Pro" panose="020B0503030403020204" pitchFamily="34" charset="0"/>
                <a:sym typeface="Source Sans Pro"/>
              </a:rPr>
              <a:t>Although correlation isn’t always causation, these findings further support the fact that stress management is a crucial step to improving sleep.</a:t>
            </a:r>
            <a:endParaRPr lang="en" sz="1500" dirty="0">
              <a:solidFill>
                <a:srgbClr val="595959"/>
              </a:solidFill>
              <a:latin typeface="Source Sans Pro"/>
              <a:ea typeface="Source Sans Pro"/>
              <a:sym typeface="Source Sans Pro"/>
            </a:endParaRPr>
          </a:p>
          <a:p>
            <a:r>
              <a:rPr lang="en" sz="1500" dirty="0">
                <a:solidFill>
                  <a:srgbClr val="595959"/>
                </a:solidFill>
                <a:latin typeface="Source Sans Pro"/>
                <a:ea typeface="Source Sans Pro"/>
                <a:sym typeface="Source Sans Pro"/>
              </a:rPr>
              <a:t>  </a:t>
            </a:r>
          </a:p>
          <a:p>
            <a:pPr marL="285750" indent="-285750">
              <a:buFont typeface="Arial"/>
              <a:buChar char="-"/>
            </a:pPr>
            <a:r>
              <a:rPr lang="en" sz="1500" dirty="0">
                <a:solidFill>
                  <a:srgbClr val="595959"/>
                </a:solidFill>
                <a:latin typeface="Source Sans Pro"/>
                <a:ea typeface="Source Sans Pro"/>
                <a:sym typeface="Source Sans Pro"/>
              </a:rPr>
              <a:t>Reflection – </a:t>
            </a:r>
            <a:r>
              <a:rPr lang="en" sz="1500" dirty="0">
                <a:latin typeface="Source Sans Pro" panose="020B0503030403020204" pitchFamily="34" charset="0"/>
                <a:ea typeface="Source Sans Pro" panose="020B0503030403020204" pitchFamily="34" charset="0"/>
                <a:sym typeface="Source Sans Pro"/>
              </a:rPr>
              <a:t>Using heatmaps early on can really help guide analysis.</a:t>
            </a:r>
          </a:p>
        </p:txBody>
      </p:sp>
    </p:spTree>
    <p:extLst>
      <p:ext uri="{BB962C8B-B14F-4D97-AF65-F5344CB8AC3E}">
        <p14:creationId xmlns:p14="http://schemas.microsoft.com/office/powerpoint/2010/main" val="65051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Sleep Analysis – Data Cleaning and Preparation</a:t>
            </a:r>
            <a:endParaRPr dirty="0"/>
          </a:p>
        </p:txBody>
      </p:sp>
      <p:sp>
        <p:nvSpPr>
          <p:cNvPr id="8" name="TextBox 7">
            <a:extLst>
              <a:ext uri="{FF2B5EF4-FFF2-40B4-BE49-F238E27FC236}">
                <a16:creationId xmlns:a16="http://schemas.microsoft.com/office/drawing/2014/main" id="{2B3FA4A9-CB4E-366E-D863-04F8018CDC16}"/>
              </a:ext>
            </a:extLst>
          </p:cNvPr>
          <p:cNvSpPr txBox="1"/>
          <p:nvPr/>
        </p:nvSpPr>
        <p:spPr>
          <a:xfrm>
            <a:off x="306807" y="1113990"/>
            <a:ext cx="6678798" cy="3108543"/>
          </a:xfrm>
          <a:prstGeom prst="rect">
            <a:avLst/>
          </a:prstGeom>
          <a:noFill/>
        </p:spPr>
        <p:txBody>
          <a:bodyPr wrap="square" rtlCol="0">
            <a:spAutoFit/>
          </a:bodyPr>
          <a:lstStyle/>
          <a:p>
            <a:pPr lvl="1"/>
            <a:r>
              <a:rPr lang="en-GB" dirty="0"/>
              <a:t>- Changed gender from M / F response to Male Gender? 1 for yes, 0 for no (to enable inclusion of gender in heatmap correlation exercise)</a:t>
            </a:r>
          </a:p>
          <a:p>
            <a:pPr lvl="1"/>
            <a:endParaRPr lang="en-GB" dirty="0"/>
          </a:p>
          <a:p>
            <a:pPr lvl="1"/>
            <a:r>
              <a:rPr lang="en-GB" dirty="0"/>
              <a:t>- Detailed preparation of Blood Pressure data, firstly changed into Systolic and Diastolic columns then I wrote a function to convert readings into standard Blood Pressure range Low, Normal, Elevated, High, Hypertensive and applied it using the </a:t>
            </a:r>
            <a:r>
              <a:rPr lang="en-GB" dirty="0" err="1"/>
              <a:t>numpy</a:t>
            </a:r>
            <a:r>
              <a:rPr lang="en-GB" dirty="0"/>
              <a:t> .vectorize() method.  See output right. </a:t>
            </a:r>
          </a:p>
          <a:p>
            <a:pPr lvl="1"/>
            <a:endParaRPr lang="en-GB" dirty="0"/>
          </a:p>
          <a:p>
            <a:pPr lvl="1"/>
            <a:r>
              <a:rPr lang="en-GB" dirty="0"/>
              <a:t>- Mapped a python dictionary to a new column BMI category to enable inclusion of numerical BMI data in heatmap correlation exercise</a:t>
            </a:r>
          </a:p>
          <a:p>
            <a:pPr lvl="1"/>
            <a:endParaRPr lang="en-GB" dirty="0"/>
          </a:p>
          <a:p>
            <a:pPr lvl="1"/>
            <a:r>
              <a:rPr lang="en-GB" dirty="0"/>
              <a:t>- Introduced several new columns to numerate the Sleep Disorder column to enable inclusion in the heatmap correlation exercise</a:t>
            </a:r>
          </a:p>
          <a:p>
            <a:pPr lvl="1"/>
            <a:endParaRPr lang="en-GB" dirty="0"/>
          </a:p>
        </p:txBody>
      </p:sp>
      <p:pic>
        <p:nvPicPr>
          <p:cNvPr id="7" name="Picture 6">
            <a:extLst>
              <a:ext uri="{FF2B5EF4-FFF2-40B4-BE49-F238E27FC236}">
                <a16:creationId xmlns:a16="http://schemas.microsoft.com/office/drawing/2014/main" id="{B10E2B4D-7592-578B-3B06-72822B881EBA}"/>
              </a:ext>
            </a:extLst>
          </p:cNvPr>
          <p:cNvPicPr>
            <a:picLocks noChangeAspect="1"/>
          </p:cNvPicPr>
          <p:nvPr/>
        </p:nvPicPr>
        <p:blipFill>
          <a:blip r:embed="rId3"/>
          <a:stretch>
            <a:fillRect/>
          </a:stretch>
        </p:blipFill>
        <p:spPr>
          <a:xfrm>
            <a:off x="6985604" y="1243178"/>
            <a:ext cx="1709360" cy="3524355"/>
          </a:xfrm>
          <a:prstGeom prst="rect">
            <a:avLst/>
          </a:prstGeom>
        </p:spPr>
      </p:pic>
    </p:spTree>
    <p:extLst>
      <p:ext uri="{BB962C8B-B14F-4D97-AF65-F5344CB8AC3E}">
        <p14:creationId xmlns:p14="http://schemas.microsoft.com/office/powerpoint/2010/main" val="11675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Sleep Analysis – Heatmap showing correlation between variables</a:t>
            </a:r>
            <a:endParaRPr dirty="0"/>
          </a:p>
        </p:txBody>
      </p:sp>
      <p:sp>
        <p:nvSpPr>
          <p:cNvPr id="5" name="TextBox 4">
            <a:extLst>
              <a:ext uri="{FF2B5EF4-FFF2-40B4-BE49-F238E27FC236}">
                <a16:creationId xmlns:a16="http://schemas.microsoft.com/office/drawing/2014/main" id="{3CCD9052-BFD8-2C1B-830A-50AC79DFA71F}"/>
              </a:ext>
            </a:extLst>
          </p:cNvPr>
          <p:cNvSpPr txBox="1"/>
          <p:nvPr/>
        </p:nvSpPr>
        <p:spPr>
          <a:xfrm>
            <a:off x="6057900" y="1289959"/>
            <a:ext cx="2286000" cy="3108543"/>
          </a:xfrm>
          <a:prstGeom prst="rect">
            <a:avLst/>
          </a:prstGeom>
          <a:noFill/>
        </p:spPr>
        <p:txBody>
          <a:bodyPr wrap="square" rtlCol="0">
            <a:spAutoFit/>
          </a:bodyPr>
          <a:lstStyle/>
          <a:p>
            <a:r>
              <a:rPr lang="en-GB" dirty="0"/>
              <a:t>Heatmap of correlation matrix</a:t>
            </a:r>
          </a:p>
          <a:p>
            <a:endParaRPr lang="en-GB" dirty="0"/>
          </a:p>
          <a:p>
            <a:r>
              <a:rPr lang="en-GB" dirty="0"/>
              <a:t>High positive correlations between:</a:t>
            </a:r>
          </a:p>
          <a:p>
            <a:r>
              <a:rPr lang="en-GB" dirty="0"/>
              <a:t>- Sleep duration &amp; sleep quality &amp; age</a:t>
            </a:r>
          </a:p>
          <a:p>
            <a:endParaRPr lang="en-GB" dirty="0"/>
          </a:p>
          <a:p>
            <a:r>
              <a:rPr lang="en-GB" dirty="0"/>
              <a:t>High negative correlations between:</a:t>
            </a:r>
          </a:p>
          <a:p>
            <a:r>
              <a:rPr lang="en-GB" dirty="0"/>
              <a:t>- Sleep duration / quality &amp; stress level</a:t>
            </a:r>
          </a:p>
          <a:p>
            <a:r>
              <a:rPr lang="en-GB" dirty="0"/>
              <a:t>- Stress level &amp; insomnia</a:t>
            </a:r>
          </a:p>
          <a:p>
            <a:endParaRPr lang="en-GB" dirty="0"/>
          </a:p>
        </p:txBody>
      </p:sp>
      <p:pic>
        <p:nvPicPr>
          <p:cNvPr id="6" name="Picture 5">
            <a:extLst>
              <a:ext uri="{FF2B5EF4-FFF2-40B4-BE49-F238E27FC236}">
                <a16:creationId xmlns:a16="http://schemas.microsoft.com/office/drawing/2014/main" id="{7834E68F-481B-202E-C8DD-AC4F4EF0E13C}"/>
              </a:ext>
            </a:extLst>
          </p:cNvPr>
          <p:cNvPicPr>
            <a:picLocks noChangeAspect="1"/>
          </p:cNvPicPr>
          <p:nvPr/>
        </p:nvPicPr>
        <p:blipFill>
          <a:blip r:embed="rId3"/>
          <a:stretch>
            <a:fillRect/>
          </a:stretch>
        </p:blipFill>
        <p:spPr>
          <a:xfrm>
            <a:off x="0" y="827601"/>
            <a:ext cx="5763986" cy="4296139"/>
          </a:xfrm>
          <a:prstGeom prst="rect">
            <a:avLst/>
          </a:prstGeom>
        </p:spPr>
      </p:pic>
    </p:spTree>
    <p:extLst>
      <p:ext uri="{BB962C8B-B14F-4D97-AF65-F5344CB8AC3E}">
        <p14:creationId xmlns:p14="http://schemas.microsoft.com/office/powerpoint/2010/main" val="1453554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Sleep Analysis – 1) To analyse which occupations enjoy the best sleep</a:t>
            </a:r>
            <a:br>
              <a:rPr lang="en" dirty="0"/>
            </a:br>
            <a:r>
              <a:rPr lang="en" dirty="0"/>
              <a:t>- Sleep Duration</a:t>
            </a:r>
            <a:endParaRPr dirty="0"/>
          </a:p>
        </p:txBody>
      </p:sp>
      <p:pic>
        <p:nvPicPr>
          <p:cNvPr id="3" name="Picture 2">
            <a:extLst>
              <a:ext uri="{FF2B5EF4-FFF2-40B4-BE49-F238E27FC236}">
                <a16:creationId xmlns:a16="http://schemas.microsoft.com/office/drawing/2014/main" id="{3014897C-DB02-1B8A-66FF-D5788DF022FE}"/>
              </a:ext>
            </a:extLst>
          </p:cNvPr>
          <p:cNvPicPr>
            <a:picLocks noChangeAspect="1"/>
          </p:cNvPicPr>
          <p:nvPr/>
        </p:nvPicPr>
        <p:blipFill>
          <a:blip r:embed="rId3"/>
          <a:stretch>
            <a:fillRect/>
          </a:stretch>
        </p:blipFill>
        <p:spPr>
          <a:xfrm>
            <a:off x="91440" y="854232"/>
            <a:ext cx="6333853" cy="4282891"/>
          </a:xfrm>
          <a:prstGeom prst="rect">
            <a:avLst/>
          </a:prstGeom>
        </p:spPr>
      </p:pic>
      <p:sp>
        <p:nvSpPr>
          <p:cNvPr id="6" name="TextBox 5">
            <a:extLst>
              <a:ext uri="{FF2B5EF4-FFF2-40B4-BE49-F238E27FC236}">
                <a16:creationId xmlns:a16="http://schemas.microsoft.com/office/drawing/2014/main" id="{F34AB367-F763-7579-CEBB-2C610579D94D}"/>
              </a:ext>
            </a:extLst>
          </p:cNvPr>
          <p:cNvSpPr txBox="1"/>
          <p:nvPr/>
        </p:nvSpPr>
        <p:spPr>
          <a:xfrm>
            <a:off x="4572000" y="1894115"/>
            <a:ext cx="3829050" cy="2246769"/>
          </a:xfrm>
          <a:prstGeom prst="rect">
            <a:avLst/>
          </a:prstGeom>
          <a:noFill/>
        </p:spPr>
        <p:txBody>
          <a:bodyPr wrap="square" rtlCol="0">
            <a:spAutoFit/>
          </a:bodyPr>
          <a:lstStyle/>
          <a:p>
            <a:r>
              <a:rPr lang="en-GB" dirty="0"/>
              <a:t>Sales Representatives and Scientists have the worst sleep duration of the occupations sampled with 16% and 14% less respectively than that of Engineers, who enjoy the best  sleep duration.</a:t>
            </a:r>
          </a:p>
          <a:p>
            <a:endParaRPr lang="en-GB" dirty="0"/>
          </a:p>
          <a:p>
            <a:r>
              <a:rPr lang="en-GB" dirty="0"/>
              <a:t>NB the variability is not large in the sample, with a standard deviation of only 0.5</a:t>
            </a:r>
          </a:p>
          <a:p>
            <a:endParaRPr lang="en-GB" dirty="0"/>
          </a:p>
          <a:p>
            <a:endParaRPr lang="en-GB" dirty="0"/>
          </a:p>
        </p:txBody>
      </p:sp>
    </p:spTree>
    <p:extLst>
      <p:ext uri="{BB962C8B-B14F-4D97-AF65-F5344CB8AC3E}">
        <p14:creationId xmlns:p14="http://schemas.microsoft.com/office/powerpoint/2010/main" val="1529093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Sleep Analysis – 1) To analyse which occupations enjoy the best sleep</a:t>
            </a:r>
            <a:br>
              <a:rPr lang="en" dirty="0"/>
            </a:br>
            <a:r>
              <a:rPr lang="en" dirty="0"/>
              <a:t>- Quality of Sleep</a:t>
            </a:r>
            <a:endParaRPr dirty="0"/>
          </a:p>
        </p:txBody>
      </p:sp>
      <p:pic>
        <p:nvPicPr>
          <p:cNvPr id="4" name="Picture 3">
            <a:extLst>
              <a:ext uri="{FF2B5EF4-FFF2-40B4-BE49-F238E27FC236}">
                <a16:creationId xmlns:a16="http://schemas.microsoft.com/office/drawing/2014/main" id="{F28AC9CE-7D68-E0F6-6780-7E994570995A}"/>
              </a:ext>
            </a:extLst>
          </p:cNvPr>
          <p:cNvPicPr>
            <a:picLocks noChangeAspect="1"/>
          </p:cNvPicPr>
          <p:nvPr/>
        </p:nvPicPr>
        <p:blipFill>
          <a:blip r:embed="rId3"/>
          <a:stretch>
            <a:fillRect/>
          </a:stretch>
        </p:blipFill>
        <p:spPr>
          <a:xfrm>
            <a:off x="306806" y="891040"/>
            <a:ext cx="6445503" cy="4252460"/>
          </a:xfrm>
          <a:prstGeom prst="rect">
            <a:avLst/>
          </a:prstGeom>
        </p:spPr>
      </p:pic>
      <p:sp>
        <p:nvSpPr>
          <p:cNvPr id="5" name="TextBox 4">
            <a:extLst>
              <a:ext uri="{FF2B5EF4-FFF2-40B4-BE49-F238E27FC236}">
                <a16:creationId xmlns:a16="http://schemas.microsoft.com/office/drawing/2014/main" id="{3CCD9052-BFD8-2C1B-830A-50AC79DFA71F}"/>
              </a:ext>
            </a:extLst>
          </p:cNvPr>
          <p:cNvSpPr txBox="1"/>
          <p:nvPr/>
        </p:nvSpPr>
        <p:spPr>
          <a:xfrm>
            <a:off x="4572000" y="1845131"/>
            <a:ext cx="3829050" cy="1815882"/>
          </a:xfrm>
          <a:prstGeom prst="rect">
            <a:avLst/>
          </a:prstGeom>
          <a:noFill/>
        </p:spPr>
        <p:txBody>
          <a:bodyPr wrap="square" rtlCol="0">
            <a:spAutoFit/>
          </a:bodyPr>
          <a:lstStyle/>
          <a:p>
            <a:r>
              <a:rPr lang="en-GB" dirty="0"/>
              <a:t>Sales Representatives and Scientists also have the worst quality of sleep of the occupations sampled with 52% and 40% less respectively than that of Engineers, who enjoy the best rated quality of sleep.</a:t>
            </a:r>
          </a:p>
          <a:p>
            <a:endParaRPr lang="en-GB" dirty="0"/>
          </a:p>
          <a:p>
            <a:r>
              <a:rPr lang="en-GB" dirty="0"/>
              <a:t>The variability is greater in this plot, with standard deviation of 1.3</a:t>
            </a:r>
          </a:p>
        </p:txBody>
      </p:sp>
    </p:spTree>
    <p:extLst>
      <p:ext uri="{BB962C8B-B14F-4D97-AF65-F5344CB8AC3E}">
        <p14:creationId xmlns:p14="http://schemas.microsoft.com/office/powerpoint/2010/main" val="185104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Sleep Analysis 1) To analyse which occupations enjoy the best sleep</a:t>
            </a:r>
            <a:br>
              <a:rPr lang="en" dirty="0"/>
            </a:br>
            <a:r>
              <a:rPr lang="en" dirty="0"/>
              <a:t>- S</a:t>
            </a:r>
            <a:r>
              <a:rPr lang="en-GB" dirty="0"/>
              <a:t>l</a:t>
            </a:r>
            <a:r>
              <a:rPr lang="en" dirty="0"/>
              <a:t>eep Disorder</a:t>
            </a:r>
            <a:endParaRPr dirty="0"/>
          </a:p>
        </p:txBody>
      </p:sp>
      <p:sp>
        <p:nvSpPr>
          <p:cNvPr id="5" name="TextBox 4">
            <a:extLst>
              <a:ext uri="{FF2B5EF4-FFF2-40B4-BE49-F238E27FC236}">
                <a16:creationId xmlns:a16="http://schemas.microsoft.com/office/drawing/2014/main" id="{3CCD9052-BFD8-2C1B-830A-50AC79DFA71F}"/>
              </a:ext>
            </a:extLst>
          </p:cNvPr>
          <p:cNvSpPr txBox="1"/>
          <p:nvPr/>
        </p:nvSpPr>
        <p:spPr>
          <a:xfrm>
            <a:off x="3922474" y="1320942"/>
            <a:ext cx="3327411" cy="3323987"/>
          </a:xfrm>
          <a:prstGeom prst="rect">
            <a:avLst/>
          </a:prstGeom>
          <a:noFill/>
        </p:spPr>
        <p:txBody>
          <a:bodyPr wrap="square" rtlCol="0">
            <a:spAutoFit/>
          </a:bodyPr>
          <a:lstStyle/>
          <a:p>
            <a:r>
              <a:rPr lang="en-GB" dirty="0"/>
              <a:t>The largest occupation with diagnosis of a sleep disorder is Nurse, incongruous as they enjoy relatively good sleep duration and quality of sleep!  </a:t>
            </a:r>
          </a:p>
          <a:p>
            <a:endParaRPr lang="en-GB" dirty="0"/>
          </a:p>
          <a:p>
            <a:r>
              <a:rPr lang="en-GB" dirty="0"/>
              <a:t>Perhaps due to awareness of conditions and likelihood of seeking a diagnosis.</a:t>
            </a:r>
          </a:p>
          <a:p>
            <a:endParaRPr lang="en-GB" dirty="0"/>
          </a:p>
          <a:p>
            <a:r>
              <a:rPr lang="en-GB" dirty="0"/>
              <a:t>The dataset suggests Engineers enjoy the best sleep from our sample, with Sales Reps the worst and Nurses the most diagnosed.</a:t>
            </a:r>
          </a:p>
          <a:p>
            <a:endParaRPr lang="en-GB" dirty="0"/>
          </a:p>
        </p:txBody>
      </p:sp>
      <p:pic>
        <p:nvPicPr>
          <p:cNvPr id="11" name="Picture 10">
            <a:extLst>
              <a:ext uri="{FF2B5EF4-FFF2-40B4-BE49-F238E27FC236}">
                <a16:creationId xmlns:a16="http://schemas.microsoft.com/office/drawing/2014/main" id="{769A09A0-D61D-7086-ED10-B812B1A38114}"/>
              </a:ext>
            </a:extLst>
          </p:cNvPr>
          <p:cNvPicPr>
            <a:picLocks noChangeAspect="1"/>
          </p:cNvPicPr>
          <p:nvPr/>
        </p:nvPicPr>
        <p:blipFill rotWithShape="1">
          <a:blip r:embed="rId3"/>
          <a:srcRect b="81826"/>
          <a:stretch/>
        </p:blipFill>
        <p:spPr>
          <a:xfrm>
            <a:off x="97970" y="860260"/>
            <a:ext cx="5458459" cy="400582"/>
          </a:xfrm>
          <a:prstGeom prst="rect">
            <a:avLst/>
          </a:prstGeom>
        </p:spPr>
      </p:pic>
      <p:pic>
        <p:nvPicPr>
          <p:cNvPr id="3" name="Picture 2">
            <a:extLst>
              <a:ext uri="{FF2B5EF4-FFF2-40B4-BE49-F238E27FC236}">
                <a16:creationId xmlns:a16="http://schemas.microsoft.com/office/drawing/2014/main" id="{AA10A811-6BDA-E0A0-6F15-BB8875BD1DAF}"/>
              </a:ext>
            </a:extLst>
          </p:cNvPr>
          <p:cNvPicPr>
            <a:picLocks noChangeAspect="1"/>
          </p:cNvPicPr>
          <p:nvPr/>
        </p:nvPicPr>
        <p:blipFill>
          <a:blip r:embed="rId4"/>
          <a:stretch>
            <a:fillRect/>
          </a:stretch>
        </p:blipFill>
        <p:spPr>
          <a:xfrm>
            <a:off x="0" y="1286132"/>
            <a:ext cx="4004122" cy="3966419"/>
          </a:xfrm>
          <a:prstGeom prst="rect">
            <a:avLst/>
          </a:prstGeom>
        </p:spPr>
      </p:pic>
    </p:spTree>
    <p:extLst>
      <p:ext uri="{BB962C8B-B14F-4D97-AF65-F5344CB8AC3E}">
        <p14:creationId xmlns:p14="http://schemas.microsoft.com/office/powerpoint/2010/main" val="3812708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3" name="Picture 2">
            <a:extLst>
              <a:ext uri="{FF2B5EF4-FFF2-40B4-BE49-F238E27FC236}">
                <a16:creationId xmlns:a16="http://schemas.microsoft.com/office/drawing/2014/main" id="{CDD0B120-507D-8AFB-A93B-0CBA7A2D8080}"/>
              </a:ext>
            </a:extLst>
          </p:cNvPr>
          <p:cNvPicPr>
            <a:picLocks noChangeAspect="1"/>
          </p:cNvPicPr>
          <p:nvPr/>
        </p:nvPicPr>
        <p:blipFill>
          <a:blip r:embed="rId3"/>
          <a:stretch>
            <a:fillRect/>
          </a:stretch>
        </p:blipFill>
        <p:spPr>
          <a:xfrm>
            <a:off x="0" y="796190"/>
            <a:ext cx="6934556" cy="3397425"/>
          </a:xfrm>
          <a:prstGeom prst="rect">
            <a:avLst/>
          </a:prstGeom>
        </p:spPr>
      </p:pic>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Sleep Analysis – 2) To identify any correlations between Sleep and Lifestyle</a:t>
            </a:r>
            <a:br>
              <a:rPr lang="en" dirty="0"/>
            </a:br>
            <a:r>
              <a:rPr lang="en" dirty="0"/>
              <a:t>- Stress and Sleep Duration</a:t>
            </a:r>
            <a:endParaRPr dirty="0"/>
          </a:p>
        </p:txBody>
      </p:sp>
      <p:sp>
        <p:nvSpPr>
          <p:cNvPr id="5" name="TextBox 4">
            <a:extLst>
              <a:ext uri="{FF2B5EF4-FFF2-40B4-BE49-F238E27FC236}">
                <a16:creationId xmlns:a16="http://schemas.microsoft.com/office/drawing/2014/main" id="{3CCD9052-BFD8-2C1B-830A-50AC79DFA71F}"/>
              </a:ext>
            </a:extLst>
          </p:cNvPr>
          <p:cNvSpPr txBox="1"/>
          <p:nvPr/>
        </p:nvSpPr>
        <p:spPr>
          <a:xfrm>
            <a:off x="4408715" y="1802404"/>
            <a:ext cx="2784021" cy="1384995"/>
          </a:xfrm>
          <a:prstGeom prst="rect">
            <a:avLst/>
          </a:prstGeom>
          <a:noFill/>
        </p:spPr>
        <p:txBody>
          <a:bodyPr wrap="square" rtlCol="0">
            <a:spAutoFit/>
          </a:bodyPr>
          <a:lstStyle/>
          <a:p>
            <a:r>
              <a:rPr lang="en-GB" dirty="0"/>
              <a:t>Stress Level has a negative correlation to Sleep Duration.</a:t>
            </a:r>
          </a:p>
          <a:p>
            <a:endParaRPr lang="en-GB" dirty="0"/>
          </a:p>
          <a:p>
            <a:r>
              <a:rPr lang="en-GB" dirty="0"/>
              <a:t>The more stressed you are, the less you sleep.  </a:t>
            </a:r>
          </a:p>
          <a:p>
            <a:endParaRPr lang="en-GB" dirty="0"/>
          </a:p>
        </p:txBody>
      </p:sp>
    </p:spTree>
    <p:extLst>
      <p:ext uri="{BB962C8B-B14F-4D97-AF65-F5344CB8AC3E}">
        <p14:creationId xmlns:p14="http://schemas.microsoft.com/office/powerpoint/2010/main" val="2395881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4" name="Picture 3">
            <a:extLst>
              <a:ext uri="{FF2B5EF4-FFF2-40B4-BE49-F238E27FC236}">
                <a16:creationId xmlns:a16="http://schemas.microsoft.com/office/drawing/2014/main" id="{24E97D23-CB00-186E-FAD2-364A3017D41B}"/>
              </a:ext>
            </a:extLst>
          </p:cNvPr>
          <p:cNvPicPr>
            <a:picLocks noChangeAspect="1"/>
          </p:cNvPicPr>
          <p:nvPr/>
        </p:nvPicPr>
        <p:blipFill>
          <a:blip r:embed="rId3"/>
          <a:stretch>
            <a:fillRect/>
          </a:stretch>
        </p:blipFill>
        <p:spPr>
          <a:xfrm>
            <a:off x="-34550" y="796189"/>
            <a:ext cx="7815114" cy="4118683"/>
          </a:xfrm>
          <a:prstGeom prst="rect">
            <a:avLst/>
          </a:prstGeom>
        </p:spPr>
      </p:pic>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Sleep Analysis – 2) To identify any correlations between Sleep and Lifestyle</a:t>
            </a:r>
            <a:br>
              <a:rPr lang="en" dirty="0"/>
            </a:br>
            <a:r>
              <a:rPr lang="en" dirty="0"/>
              <a:t>- Stress and Sleep Duration by Disorder</a:t>
            </a:r>
            <a:endParaRPr dirty="0"/>
          </a:p>
        </p:txBody>
      </p:sp>
      <p:sp>
        <p:nvSpPr>
          <p:cNvPr id="5" name="TextBox 4">
            <a:extLst>
              <a:ext uri="{FF2B5EF4-FFF2-40B4-BE49-F238E27FC236}">
                <a16:creationId xmlns:a16="http://schemas.microsoft.com/office/drawing/2014/main" id="{3CCD9052-BFD8-2C1B-830A-50AC79DFA71F}"/>
              </a:ext>
            </a:extLst>
          </p:cNvPr>
          <p:cNvSpPr txBox="1"/>
          <p:nvPr/>
        </p:nvSpPr>
        <p:spPr>
          <a:xfrm>
            <a:off x="5423141" y="1771531"/>
            <a:ext cx="2202302" cy="1600438"/>
          </a:xfrm>
          <a:prstGeom prst="rect">
            <a:avLst/>
          </a:prstGeom>
          <a:noFill/>
        </p:spPr>
        <p:txBody>
          <a:bodyPr wrap="square" rtlCol="0">
            <a:spAutoFit/>
          </a:bodyPr>
          <a:lstStyle/>
          <a:p>
            <a:r>
              <a:rPr lang="en-GB" dirty="0"/>
              <a:t>Patients diagnosed with Insomnia experience a greater negative correlation between Stress and Sleep Duration  </a:t>
            </a:r>
          </a:p>
          <a:p>
            <a:endParaRPr lang="en-GB" dirty="0"/>
          </a:p>
        </p:txBody>
      </p:sp>
    </p:spTree>
    <p:extLst>
      <p:ext uri="{BB962C8B-B14F-4D97-AF65-F5344CB8AC3E}">
        <p14:creationId xmlns:p14="http://schemas.microsoft.com/office/powerpoint/2010/main" val="3981582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4" name="Picture 3">
            <a:extLst>
              <a:ext uri="{FF2B5EF4-FFF2-40B4-BE49-F238E27FC236}">
                <a16:creationId xmlns:a16="http://schemas.microsoft.com/office/drawing/2014/main" id="{086D2079-E1BE-C81F-8661-832EC13E7C95}"/>
              </a:ext>
            </a:extLst>
          </p:cNvPr>
          <p:cNvPicPr>
            <a:picLocks noChangeAspect="1"/>
          </p:cNvPicPr>
          <p:nvPr/>
        </p:nvPicPr>
        <p:blipFill>
          <a:blip r:embed="rId3"/>
          <a:stretch>
            <a:fillRect/>
          </a:stretch>
        </p:blipFill>
        <p:spPr>
          <a:xfrm>
            <a:off x="-1" y="827602"/>
            <a:ext cx="7448827" cy="4177105"/>
          </a:xfrm>
          <a:prstGeom prst="rect">
            <a:avLst/>
          </a:prstGeom>
        </p:spPr>
      </p:pic>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Sleep Analysis – 2) To identify any correlations between Sleep and Lifestyle</a:t>
            </a:r>
            <a:br>
              <a:rPr lang="en" dirty="0"/>
            </a:br>
            <a:r>
              <a:rPr lang="en" dirty="0"/>
              <a:t>- Stress and Quality of Sleep by Disorder</a:t>
            </a:r>
            <a:endParaRPr dirty="0"/>
          </a:p>
        </p:txBody>
      </p:sp>
      <p:sp>
        <p:nvSpPr>
          <p:cNvPr id="2" name="TextBox 1">
            <a:extLst>
              <a:ext uri="{FF2B5EF4-FFF2-40B4-BE49-F238E27FC236}">
                <a16:creationId xmlns:a16="http://schemas.microsoft.com/office/drawing/2014/main" id="{650DFC09-8380-3323-4223-3645AFED5809}"/>
              </a:ext>
            </a:extLst>
          </p:cNvPr>
          <p:cNvSpPr txBox="1"/>
          <p:nvPr/>
        </p:nvSpPr>
        <p:spPr>
          <a:xfrm>
            <a:off x="5072618" y="1779817"/>
            <a:ext cx="2209925" cy="2677656"/>
          </a:xfrm>
          <a:prstGeom prst="rect">
            <a:avLst/>
          </a:prstGeom>
          <a:noFill/>
        </p:spPr>
        <p:txBody>
          <a:bodyPr wrap="square" rtlCol="0">
            <a:spAutoFit/>
          </a:bodyPr>
          <a:lstStyle/>
          <a:p>
            <a:r>
              <a:rPr lang="en-GB" dirty="0"/>
              <a:t>Patients diagnosed with Insomnia experience poorer Quality of Sleep than Sleep Apnoea Patients </a:t>
            </a:r>
          </a:p>
          <a:p>
            <a:endParaRPr lang="en-GB" dirty="0"/>
          </a:p>
          <a:p>
            <a:r>
              <a:rPr lang="en-GB" dirty="0"/>
              <a:t>But sleep apnoea has a greater negative correlation between Stress Level and Quality of Sleep  </a:t>
            </a:r>
          </a:p>
          <a:p>
            <a:endParaRPr lang="en-GB" dirty="0"/>
          </a:p>
        </p:txBody>
      </p:sp>
    </p:spTree>
    <p:extLst>
      <p:ext uri="{BB962C8B-B14F-4D97-AF65-F5344CB8AC3E}">
        <p14:creationId xmlns:p14="http://schemas.microsoft.com/office/powerpoint/2010/main" val="205207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38" name="Google Shape;138;p24"/>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39" name="Google Shape;139;p24"/>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40" name="Google Shape;140;p24"/>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a:t>How does data add value to organisations?</a:t>
            </a:r>
            <a:endParaRPr/>
          </a:p>
        </p:txBody>
      </p:sp>
      <p:sp>
        <p:nvSpPr>
          <p:cNvPr id="141" name="Google Shape;141;p24"/>
          <p:cNvSpPr txBox="1"/>
          <p:nvPr/>
        </p:nvSpPr>
        <p:spPr>
          <a:xfrm>
            <a:off x="249125" y="989850"/>
            <a:ext cx="8233024" cy="31638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 </a:t>
            </a:r>
            <a:r>
              <a:rPr lang="en-GB" sz="1800" dirty="0">
                <a:solidFill>
                  <a:srgbClr val="595959"/>
                </a:solidFill>
                <a:latin typeface="Source Sans Pro"/>
                <a:ea typeface="Source Sans Pro"/>
              </a:rPr>
              <a:t>am particularly drawn to the potential for data analysis and health informatics to enable clinical and social care insights that can directly benefit patient health outcomes: </a:t>
            </a:r>
          </a:p>
          <a:p>
            <a:pPr marL="285750" indent="-285750">
              <a:lnSpc>
                <a:spcPct val="107000"/>
              </a:lnSpc>
              <a:spcAft>
                <a:spcPts val="800"/>
              </a:spcAft>
              <a:buFontTx/>
              <a:buChar char="-"/>
            </a:pPr>
            <a:r>
              <a:rPr lang="en-GB" sz="1800" dirty="0">
                <a:solidFill>
                  <a:srgbClr val="595959"/>
                </a:solidFill>
                <a:latin typeface="Source Sans Pro"/>
                <a:ea typeface="Source Sans Pro"/>
              </a:rPr>
              <a:t>through earlier diagnosis;</a:t>
            </a:r>
          </a:p>
          <a:p>
            <a:pPr marL="285750" indent="-285750">
              <a:lnSpc>
                <a:spcPct val="107000"/>
              </a:lnSpc>
              <a:spcAft>
                <a:spcPts val="800"/>
              </a:spcAft>
              <a:buFontTx/>
              <a:buChar char="-"/>
            </a:pPr>
            <a:r>
              <a:rPr lang="en-GB" sz="1800" dirty="0">
                <a:solidFill>
                  <a:srgbClr val="595959"/>
                </a:solidFill>
                <a:latin typeface="Source Sans Pro"/>
                <a:ea typeface="Source Sans Pro"/>
              </a:rPr>
              <a:t>and wide-spread home patient monitoring to avoid hospitalisation.</a:t>
            </a:r>
          </a:p>
          <a:p>
            <a:pPr marL="285750" indent="-285750">
              <a:lnSpc>
                <a:spcPct val="107000"/>
              </a:lnSpc>
              <a:spcAft>
                <a:spcPts val="800"/>
              </a:spcAft>
              <a:buFontTx/>
              <a:buChar char="-"/>
            </a:pPr>
            <a:endParaRPr lang="en-GB" sz="1800" dirty="0">
              <a:solidFill>
                <a:srgbClr val="595959"/>
              </a:solidFill>
              <a:latin typeface="Source Sans Pro"/>
              <a:ea typeface="Source Sans Pro"/>
            </a:endParaRPr>
          </a:p>
          <a:p>
            <a:pPr>
              <a:lnSpc>
                <a:spcPct val="107000"/>
              </a:lnSpc>
              <a:spcAft>
                <a:spcPts val="800"/>
              </a:spcAft>
            </a:pPr>
            <a:r>
              <a:rPr lang="en-GB" sz="1800" dirty="0">
                <a:solidFill>
                  <a:srgbClr val="595959"/>
                </a:solidFill>
                <a:latin typeface="Source Sans Pro"/>
                <a:ea typeface="Source Sans Pro"/>
              </a:rPr>
              <a:t>I believe the future of healthcare is in treating the whole patient, treating to prevent conditions, more personalised treatment and the blurring of lines between home care and care.  </a:t>
            </a:r>
          </a:p>
          <a:p>
            <a:pPr>
              <a:lnSpc>
                <a:spcPct val="107000"/>
              </a:lnSpc>
              <a:spcAft>
                <a:spcPts val="800"/>
              </a:spcAft>
            </a:pPr>
            <a:endParaRPr lang="en-GB" sz="1800" dirty="0">
              <a:solidFill>
                <a:srgbClr val="595959"/>
              </a:solidFill>
              <a:latin typeface="Source Sans Pro"/>
              <a:ea typeface="Source Sans Pro"/>
            </a:endParaRPr>
          </a:p>
          <a:p>
            <a:pPr>
              <a:lnSpc>
                <a:spcPct val="107000"/>
              </a:lnSpc>
              <a:spcAft>
                <a:spcPts val="800"/>
              </a:spcAft>
            </a:pPr>
            <a:r>
              <a:rPr lang="en-GB" sz="1800" dirty="0">
                <a:solidFill>
                  <a:srgbClr val="595959"/>
                </a:solidFill>
                <a:latin typeface="Source Sans Pro"/>
                <a:ea typeface="Source Sans Pro"/>
              </a:rPr>
              <a:t>The foundation to this is enabling shared data that can be systematically analysed.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p:nvPr/>
        </p:nvSpPr>
        <p:spPr>
          <a:xfrm>
            <a:off x="4247975" y="1278750"/>
            <a:ext cx="4734900" cy="32008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SzPts val="1100"/>
              <a:buNone/>
            </a:pPr>
            <a:r>
              <a:rPr lang="en" sz="2600" dirty="0">
                <a:solidFill>
                  <a:schemeClr val="dk1"/>
                </a:solidFill>
                <a:latin typeface="Source Sans Pro SemiBold"/>
                <a:ea typeface="Source Sans Pro SemiBold"/>
                <a:cs typeface="Source Sans Pro SemiBold"/>
                <a:sym typeface="Source Sans Pro SemiBold"/>
              </a:rPr>
              <a:t>Appendix to Portfolio</a:t>
            </a: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SzPts val="1100"/>
              <a:buNone/>
            </a:pPr>
            <a:r>
              <a:rPr lang="en" sz="2000" dirty="0">
                <a:solidFill>
                  <a:srgbClr val="595959"/>
                </a:solidFill>
                <a:latin typeface="Source Sans Pro SemiBold"/>
                <a:ea typeface="Source Sans Pro SemiBold"/>
                <a:cs typeface="Source Sans Pro SemiBold"/>
                <a:sym typeface="Source Sans Pro SemiBold"/>
              </a:rPr>
              <a:t>Joanne Tucker</a:t>
            </a: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None/>
            </a:pPr>
            <a:endParaRPr lang="en-GB"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None/>
            </a:pPr>
            <a:endParaRPr lang="en-GB"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None/>
            </a:pPr>
            <a:endParaRPr lang="en-GB"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None/>
            </a:pPr>
            <a:r>
              <a:rPr lang="en-GB" sz="2600" dirty="0">
                <a:solidFill>
                  <a:schemeClr val="dk1"/>
                </a:solidFill>
                <a:latin typeface="Source Sans Pro SemiBold"/>
                <a:ea typeface="Source Sans Pro SemiBold"/>
                <a:cs typeface="Source Sans Pro SemiBold"/>
                <a:sym typeface="Source Sans Pro SemiBold"/>
              </a:rPr>
              <a:t>Please see separate word document for full code </a:t>
            </a:r>
          </a:p>
          <a:p>
            <a:pPr marL="0" marR="0" lvl="0" indent="0" algn="r" rtl="0">
              <a:spcBef>
                <a:spcPts val="0"/>
              </a:spcBef>
              <a:spcAft>
                <a:spcPts val="0"/>
              </a:spcAft>
              <a:buNone/>
            </a:pPr>
            <a:r>
              <a:rPr lang="en-GB" sz="2600" dirty="0">
                <a:solidFill>
                  <a:schemeClr val="dk1"/>
                </a:solidFill>
                <a:latin typeface="Source Sans Pro SemiBold"/>
                <a:ea typeface="Source Sans Pro SemiBold"/>
                <a:cs typeface="Source Sans Pro SemiBold"/>
                <a:sym typeface="Source Sans Pro SemiBold"/>
              </a:rPr>
              <a:t>for each project</a:t>
            </a:r>
            <a:endParaRPr sz="2600" dirty="0">
              <a:solidFill>
                <a:schemeClr val="dk1"/>
              </a:solidFill>
              <a:latin typeface="Source Sans Pro SemiBold"/>
              <a:ea typeface="Source Sans Pro SemiBold"/>
              <a:cs typeface="Source Sans Pro SemiBold"/>
              <a:sym typeface="Source Sans Pro SemiBold"/>
            </a:endParaRPr>
          </a:p>
        </p:txBody>
      </p:sp>
      <p:sp>
        <p:nvSpPr>
          <p:cNvPr id="123" name="Google Shape;123;p22"/>
          <p:cNvSpPr/>
          <p:nvPr/>
        </p:nvSpPr>
        <p:spPr>
          <a:xfrm>
            <a:off x="7294599" y="337168"/>
            <a:ext cx="1849500" cy="255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1"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9713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p:nvPr/>
        </p:nvSpPr>
        <p:spPr>
          <a:xfrm>
            <a:off x="4247975" y="1278750"/>
            <a:ext cx="4734900" cy="160039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SzPts val="1100"/>
              <a:buNone/>
            </a:pPr>
            <a:r>
              <a:rPr lang="en-GB" sz="2600" dirty="0">
                <a:solidFill>
                  <a:schemeClr val="dk1"/>
                </a:solidFill>
                <a:latin typeface="Source Sans Pro SemiBold"/>
                <a:ea typeface="Source Sans Pro SemiBold"/>
                <a:cs typeface="Source Sans Pro SemiBold"/>
                <a:sym typeface="Source Sans Pro SemiBold"/>
              </a:rPr>
              <a:t>UK Road Network Use</a:t>
            </a: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SzPts val="1100"/>
              <a:buNone/>
            </a:pPr>
            <a:r>
              <a:rPr lang="en" sz="2000" dirty="0">
                <a:solidFill>
                  <a:srgbClr val="595959"/>
                </a:solidFill>
                <a:latin typeface="Source Sans Pro SemiBold"/>
                <a:ea typeface="Source Sans Pro SemiBold"/>
                <a:cs typeface="Source Sans Pro SemiBold"/>
                <a:sym typeface="Source Sans Pro SemiBold"/>
              </a:rPr>
              <a:t>Joanne Tucker</a:t>
            </a:r>
            <a:endParaRPr sz="2000" dirty="0">
              <a:solidFill>
                <a:srgbClr val="595959"/>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SzPts val="1100"/>
              <a:buNone/>
            </a:pPr>
            <a:endParaRPr sz="2600" dirty="0">
              <a:solidFill>
                <a:schemeClr val="dk1"/>
              </a:solidFill>
              <a:latin typeface="Source Sans Pro SemiBold"/>
              <a:ea typeface="Source Sans Pro SemiBold"/>
              <a:cs typeface="Source Sans Pro SemiBold"/>
              <a:sym typeface="Source Sans Pro SemiBold"/>
            </a:endParaRPr>
          </a:p>
          <a:p>
            <a:pPr marL="0" marR="0" lvl="0" indent="0" algn="r" rtl="0">
              <a:spcBef>
                <a:spcPts val="0"/>
              </a:spcBef>
              <a:spcAft>
                <a:spcPts val="0"/>
              </a:spcAft>
              <a:buNone/>
            </a:pPr>
            <a:endParaRPr sz="2600" dirty="0">
              <a:solidFill>
                <a:schemeClr val="dk1"/>
              </a:solidFill>
              <a:latin typeface="Source Sans Pro SemiBold"/>
              <a:ea typeface="Source Sans Pro SemiBold"/>
              <a:cs typeface="Source Sans Pro SemiBold"/>
              <a:sym typeface="Source Sans Pro SemiBold"/>
            </a:endParaRPr>
          </a:p>
        </p:txBody>
      </p:sp>
      <p:sp>
        <p:nvSpPr>
          <p:cNvPr id="123" name="Google Shape;123;p22"/>
          <p:cNvSpPr/>
          <p:nvPr/>
        </p:nvSpPr>
        <p:spPr>
          <a:xfrm>
            <a:off x="7294599" y="337168"/>
            <a:ext cx="1849500" cy="255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1"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5318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47" name="Google Shape;147;p25"/>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48" name="Google Shape;148;p25"/>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British Road Network Analsysis</a:t>
            </a:r>
            <a:endParaRPr dirty="0"/>
          </a:p>
        </p:txBody>
      </p:sp>
      <p:sp>
        <p:nvSpPr>
          <p:cNvPr id="150" name="Google Shape;150;p25"/>
          <p:cNvSpPr txBox="1"/>
          <p:nvPr/>
        </p:nvSpPr>
        <p:spPr>
          <a:xfrm>
            <a:off x="249125" y="885342"/>
            <a:ext cx="8520406" cy="400887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Situation – Required t</a:t>
            </a:r>
            <a:r>
              <a:rPr lang="en-GB" sz="1500" dirty="0">
                <a:solidFill>
                  <a:srgbClr val="595959"/>
                </a:solidFill>
                <a:latin typeface="Source Sans Pro"/>
                <a:ea typeface="Source Sans Pro"/>
                <a:cs typeface="Source Sans Pro"/>
                <a:sym typeface="Source Sans Pro"/>
              </a:rPr>
              <a:t>o analyse a pre cleaned .csv dataset from the UK Department of Transport on vehicle use and road network data covering 1993 - 2018</a:t>
            </a:r>
            <a:r>
              <a:rPr lang="en" sz="1500" dirty="0">
                <a:solidFill>
                  <a:srgbClr val="595959"/>
                </a:solidFill>
                <a:latin typeface="Source Sans Pro"/>
                <a:ea typeface="Source Sans Pro"/>
                <a:cs typeface="Source Sans Pro"/>
                <a:sym typeface="Source Sans Pro"/>
              </a:rPr>
              <a:t>.  Working independently.</a:t>
            </a:r>
            <a:endParaRPr lang="en-US" sz="2000" dirty="0">
              <a:latin typeface="Helvetica Neue"/>
              <a:ea typeface="Source Sans Pro"/>
              <a:cs typeface="Source Sans Pro"/>
              <a:sym typeface="Source Sans Pro"/>
            </a:endParaRPr>
          </a:p>
          <a:p>
            <a:pPr lvl="0" algn="l" rtl="0">
              <a:spcBef>
                <a:spcPts val="0"/>
              </a:spcBef>
              <a:spcAft>
                <a:spcPts val="0"/>
              </a:spcAft>
            </a:pPr>
            <a:endParaRPr lang="en" sz="1500" dirty="0">
              <a:solidFill>
                <a:srgbClr val="595959"/>
              </a:solidFill>
              <a:latin typeface="Source Sans Pro"/>
              <a:ea typeface="Source Sans Pro"/>
              <a:cs typeface="Source Sans Pro"/>
              <a:sym typeface="Source Sans Pro"/>
            </a:endParaRP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Objectives:</a:t>
            </a: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- 1) Identify the change in road use by 3 vehicle types over the period</a:t>
            </a: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- 2) Identify, by region, the use of greener vehicle types in a 2018 snapshot</a:t>
            </a: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- 3) Identify the change in road use by motor vehicles, by region, over period</a:t>
            </a: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- 4) To achieve all of the above without external support using pandas and bokeh</a:t>
            </a:r>
          </a:p>
          <a:p>
            <a:pPr lvl="0" algn="l" rtl="0">
              <a:spcBef>
                <a:spcPts val="0"/>
              </a:spcBef>
              <a:spcAft>
                <a:spcPts val="0"/>
              </a:spcAft>
            </a:pPr>
            <a:endParaRPr lang="en" sz="1500" dirty="0">
              <a:solidFill>
                <a:srgbClr val="595959"/>
              </a:solidFill>
              <a:latin typeface="Source Sans Pro"/>
              <a:ea typeface="Source Sans Pro"/>
              <a:cs typeface="Source Sans Pro"/>
              <a:sym typeface="Source Sans Pro"/>
            </a:endParaRP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Action – I used a combination of pandas and python programming methods: groupby; sorting values; creating an index to show changes in variables against a base (using .iloc[0]).  I then then created visualisations using pandas_bokeh methods and clearly labelled them for clear presentation. </a:t>
            </a:r>
          </a:p>
          <a:p>
            <a:pPr lvl="0" algn="l" rtl="0">
              <a:spcBef>
                <a:spcPts val="0"/>
              </a:spcBef>
              <a:spcAft>
                <a:spcPts val="0"/>
              </a:spcAft>
            </a:pPr>
            <a:endParaRPr lang="en" sz="1500" dirty="0">
              <a:solidFill>
                <a:srgbClr val="595959"/>
              </a:solidFill>
              <a:latin typeface="Source Sans Pro"/>
              <a:ea typeface="Source Sans Pro"/>
              <a:cs typeface="Source Sans Pro"/>
              <a:sym typeface="Source Sans Pro"/>
            </a:endParaRPr>
          </a:p>
          <a:p>
            <a:pPr lvl="0" algn="l" rtl="0">
              <a:spcBef>
                <a:spcPts val="0"/>
              </a:spcBef>
              <a:spcAft>
                <a:spcPts val="0"/>
              </a:spcAft>
            </a:pPr>
            <a:r>
              <a:rPr lang="en" sz="1500" dirty="0">
                <a:solidFill>
                  <a:srgbClr val="595959"/>
                </a:solidFill>
                <a:latin typeface="Source Sans Pro"/>
                <a:ea typeface="Source Sans Pro"/>
                <a:cs typeface="Source Sans Pro"/>
                <a:sym typeface="Source Sans Pro"/>
              </a:rPr>
              <a:t>Key Results from Independent Analysis:</a:t>
            </a:r>
          </a:p>
          <a:p>
            <a:pPr marL="342900" lvl="0" indent="-342900" algn="l" rtl="0">
              <a:spcBef>
                <a:spcPts val="0"/>
              </a:spcBef>
              <a:spcAft>
                <a:spcPts val="0"/>
              </a:spcAft>
              <a:buAutoNum type="arabicParenR"/>
            </a:pPr>
            <a:r>
              <a:rPr lang="en" sz="1500" dirty="0">
                <a:solidFill>
                  <a:srgbClr val="595959"/>
                </a:solidFill>
                <a:latin typeface="Source Sans Pro"/>
                <a:ea typeface="Source Sans Pro"/>
                <a:cs typeface="Source Sans Pro"/>
                <a:sym typeface="Source Sans Pro"/>
              </a:rPr>
              <a:t>Cycle use has risen on average 5.3% per year across the UK in the period.</a:t>
            </a:r>
          </a:p>
          <a:p>
            <a:pPr marL="342900" lvl="0" indent="-342900" algn="l" rtl="0">
              <a:spcBef>
                <a:spcPts val="0"/>
              </a:spcBef>
              <a:spcAft>
                <a:spcPts val="0"/>
              </a:spcAft>
              <a:buAutoNum type="arabicParenR"/>
            </a:pPr>
            <a:r>
              <a:rPr lang="en" sz="1500" dirty="0">
                <a:solidFill>
                  <a:srgbClr val="595959"/>
                </a:solidFill>
                <a:latin typeface="Source Sans Pro"/>
                <a:ea typeface="Source Sans Pro"/>
                <a:cs typeface="Source Sans Pro"/>
                <a:sym typeface="Source Sans Pro"/>
              </a:rPr>
              <a:t>In 2018 the South East region had the most miles covered by pedal cycle and buses combined, 10.2% more than the next closest (L</a:t>
            </a:r>
            <a:r>
              <a:rPr lang="en-GB" sz="1500" dirty="0">
                <a:solidFill>
                  <a:srgbClr val="595959"/>
                </a:solidFill>
                <a:latin typeface="Source Sans Pro"/>
                <a:ea typeface="Source Sans Pro"/>
                <a:cs typeface="Source Sans Pro"/>
                <a:sym typeface="Source Sans Pro"/>
              </a:rPr>
              <a:t>o</a:t>
            </a:r>
            <a:r>
              <a:rPr lang="en" sz="1500" dirty="0">
                <a:solidFill>
                  <a:srgbClr val="595959"/>
                </a:solidFill>
                <a:latin typeface="Source Sans Pro"/>
                <a:ea typeface="Source Sans Pro"/>
                <a:cs typeface="Source Sans Pro"/>
                <a:sym typeface="Source Sans Pro"/>
              </a:rPr>
              <a:t>ndon)</a:t>
            </a:r>
            <a:endParaRPr lang="en" sz="1500" dirty="0">
              <a:solidFill>
                <a:srgbClr val="595959"/>
              </a:solidFill>
              <a:latin typeface="Source Sans Pro"/>
              <a:ea typeface="Source Sans Pro"/>
              <a:sym typeface="Source Sans Pro"/>
            </a:endParaRPr>
          </a:p>
          <a:p>
            <a:pPr marL="342900" indent="-342900">
              <a:buFont typeface="Arial"/>
              <a:buAutoNum type="arabicParenR"/>
            </a:pPr>
            <a:r>
              <a:rPr lang="en-GB" sz="1500" dirty="0">
                <a:solidFill>
                  <a:srgbClr val="595959"/>
                </a:solidFill>
                <a:latin typeface="Source Sans Pro"/>
                <a:ea typeface="Source Sans Pro"/>
              </a:rPr>
              <a:t>But London saw a 7% decrease in road use over the period, while the South East increased by 21.9%</a:t>
            </a:r>
          </a:p>
          <a:p>
            <a:pPr lvl="0" algn="l" rtl="0">
              <a:spcBef>
                <a:spcPts val="0"/>
              </a:spcBef>
              <a:spcAft>
                <a:spcPts val="0"/>
              </a:spcAft>
            </a:pPr>
            <a:endParaRPr lang="en" sz="1500" dirty="0">
              <a:solidFill>
                <a:srgbClr val="59595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9786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47" name="Google Shape;147;p25"/>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48" name="Google Shape;148;p25"/>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49" name="Google Shape;149;p25"/>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British Road Network Analsysis</a:t>
            </a:r>
            <a:endParaRPr dirty="0"/>
          </a:p>
        </p:txBody>
      </p:sp>
      <p:sp>
        <p:nvSpPr>
          <p:cNvPr id="150" name="Google Shape;150;p25"/>
          <p:cNvSpPr txBox="1"/>
          <p:nvPr/>
        </p:nvSpPr>
        <p:spPr>
          <a:xfrm>
            <a:off x="249125" y="885342"/>
            <a:ext cx="8520406" cy="400887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 sz="1500" dirty="0">
                <a:solidFill>
                  <a:srgbClr val="595959"/>
                </a:solidFill>
                <a:latin typeface="Source Sans Pro"/>
                <a:ea typeface="Source Sans Pro"/>
                <a:cs typeface="Source Sans Pro"/>
                <a:sym typeface="Source Sans Pro"/>
              </a:rPr>
              <a:t>Result</a:t>
            </a:r>
          </a:p>
          <a:p>
            <a:pPr marL="285750" lvl="0" indent="-285750" algn="l" rtl="0">
              <a:spcBef>
                <a:spcPts val="0"/>
              </a:spcBef>
              <a:spcAft>
                <a:spcPts val="0"/>
              </a:spcAft>
              <a:buFontTx/>
              <a:buChar char="-"/>
            </a:pPr>
            <a:r>
              <a:rPr lang="en" sz="1500" dirty="0">
                <a:solidFill>
                  <a:srgbClr val="595959"/>
                </a:solidFill>
                <a:latin typeface="Source Sans Pro"/>
                <a:ea typeface="Source Sans Pro"/>
                <a:cs typeface="Source Sans Pro"/>
                <a:sym typeface="Source Sans Pro"/>
              </a:rPr>
              <a:t>These findings could help to better prioritise regional competition for: funding for cycle routes, funding for road maintenance, funding for the rail network development as an alternative to roads as well as priorisation for targeting public awareness campaigns for promoting cycling / public transport / cycle safety campaigns. </a:t>
            </a:r>
          </a:p>
          <a:p>
            <a:pPr marL="285750" lvl="0" indent="-285750" algn="l" rtl="0">
              <a:spcBef>
                <a:spcPts val="0"/>
              </a:spcBef>
              <a:spcAft>
                <a:spcPts val="0"/>
              </a:spcAft>
              <a:buFontTx/>
              <a:buChar char="-"/>
            </a:pPr>
            <a:r>
              <a:rPr lang="en" sz="1500" dirty="0">
                <a:solidFill>
                  <a:srgbClr val="595959"/>
                </a:solidFill>
                <a:latin typeface="Source Sans Pro"/>
                <a:ea typeface="Source Sans Pro"/>
                <a:cs typeface="Source Sans Pro"/>
                <a:sym typeface="Source Sans Pro"/>
              </a:rPr>
              <a:t>Importantly it could lead to further analysis on why the difference in cycle uptake?  Topology, distance between typical work/leisure/retail commutes, income and cost of living data by region by year.</a:t>
            </a:r>
          </a:p>
          <a:p>
            <a:pPr lvl="1"/>
            <a:r>
              <a:rPr lang="en" sz="1500" dirty="0">
                <a:solidFill>
                  <a:srgbClr val="595959"/>
                </a:solidFill>
                <a:latin typeface="Source Sans Pro"/>
                <a:ea typeface="Source Sans Pro"/>
                <a:cs typeface="Source Sans Pro"/>
                <a:sym typeface="Source Sans Pro"/>
              </a:rPr>
              <a:t>  </a:t>
            </a:r>
          </a:p>
          <a:p>
            <a:pPr marL="285750" lvl="0" indent="-285750" algn="l" rtl="0">
              <a:spcBef>
                <a:spcPts val="0"/>
              </a:spcBef>
              <a:spcAft>
                <a:spcPts val="0"/>
              </a:spcAft>
              <a:buFontTx/>
              <a:buChar char="-"/>
            </a:pPr>
            <a:r>
              <a:rPr lang="en" sz="1500" dirty="0">
                <a:solidFill>
                  <a:srgbClr val="595959"/>
                </a:solidFill>
                <a:latin typeface="Source Sans Pro"/>
                <a:ea typeface="Source Sans Pro"/>
                <a:cs typeface="Source Sans Pro"/>
                <a:sym typeface="Source Sans Pro"/>
              </a:rPr>
              <a:t>Reflection – Recognise that sometimes when you think you’ve reached the final visualisation, that it is often the start of things, and embrace the sometimes ever diverging nature of data analysis to uncover </a:t>
            </a:r>
            <a:r>
              <a:rPr lang="en" sz="1500">
                <a:solidFill>
                  <a:srgbClr val="595959"/>
                </a:solidFill>
                <a:latin typeface="Source Sans Pro"/>
                <a:ea typeface="Source Sans Pro"/>
                <a:cs typeface="Source Sans Pro"/>
                <a:sym typeface="Source Sans Pro"/>
              </a:rPr>
              <a:t>answers.</a:t>
            </a:r>
            <a:endParaRPr lang="en" sz="1500" dirty="0">
              <a:solidFill>
                <a:srgbClr val="595959"/>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05392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UK Road Network </a:t>
            </a:r>
            <a:br>
              <a:rPr lang="en" dirty="0"/>
            </a:br>
            <a:r>
              <a:rPr lang="en" dirty="0"/>
              <a:t>– 1) Identify Change in Road Use by 3 Vehicle Type over Period </a:t>
            </a:r>
            <a:endParaRPr dirty="0"/>
          </a:p>
        </p:txBody>
      </p:sp>
      <p:pic>
        <p:nvPicPr>
          <p:cNvPr id="4" name="Picture 3">
            <a:extLst>
              <a:ext uri="{FF2B5EF4-FFF2-40B4-BE49-F238E27FC236}">
                <a16:creationId xmlns:a16="http://schemas.microsoft.com/office/drawing/2014/main" id="{248182A2-4813-85E5-07A5-56A89A022F41}"/>
              </a:ext>
            </a:extLst>
          </p:cNvPr>
          <p:cNvPicPr>
            <a:picLocks noChangeAspect="1"/>
          </p:cNvPicPr>
          <p:nvPr/>
        </p:nvPicPr>
        <p:blipFill>
          <a:blip r:embed="rId3"/>
          <a:stretch>
            <a:fillRect/>
          </a:stretch>
        </p:blipFill>
        <p:spPr>
          <a:xfrm>
            <a:off x="0" y="828982"/>
            <a:ext cx="7593874" cy="1819971"/>
          </a:xfrm>
          <a:prstGeom prst="rect">
            <a:avLst/>
          </a:prstGeom>
        </p:spPr>
      </p:pic>
      <p:pic>
        <p:nvPicPr>
          <p:cNvPr id="7" name="Picture 6">
            <a:extLst>
              <a:ext uri="{FF2B5EF4-FFF2-40B4-BE49-F238E27FC236}">
                <a16:creationId xmlns:a16="http://schemas.microsoft.com/office/drawing/2014/main" id="{4AD63E7C-9A5B-1A76-90F4-C08DF866AAD4}"/>
              </a:ext>
            </a:extLst>
          </p:cNvPr>
          <p:cNvPicPr>
            <a:picLocks noChangeAspect="1"/>
          </p:cNvPicPr>
          <p:nvPr/>
        </p:nvPicPr>
        <p:blipFill>
          <a:blip r:embed="rId4"/>
          <a:stretch>
            <a:fillRect/>
          </a:stretch>
        </p:blipFill>
        <p:spPr>
          <a:xfrm>
            <a:off x="1" y="2587990"/>
            <a:ext cx="7593874" cy="716076"/>
          </a:xfrm>
          <a:prstGeom prst="rect">
            <a:avLst/>
          </a:prstGeom>
        </p:spPr>
      </p:pic>
      <p:pic>
        <p:nvPicPr>
          <p:cNvPr id="9" name="Picture 8">
            <a:extLst>
              <a:ext uri="{FF2B5EF4-FFF2-40B4-BE49-F238E27FC236}">
                <a16:creationId xmlns:a16="http://schemas.microsoft.com/office/drawing/2014/main" id="{DAEA6B8D-089B-82E6-C7B5-316B65081667}"/>
              </a:ext>
            </a:extLst>
          </p:cNvPr>
          <p:cNvPicPr>
            <a:picLocks noChangeAspect="1"/>
          </p:cNvPicPr>
          <p:nvPr/>
        </p:nvPicPr>
        <p:blipFill>
          <a:blip r:embed="rId5"/>
          <a:stretch>
            <a:fillRect/>
          </a:stretch>
        </p:blipFill>
        <p:spPr>
          <a:xfrm>
            <a:off x="-1" y="3347479"/>
            <a:ext cx="7575813" cy="1076472"/>
          </a:xfrm>
          <a:prstGeom prst="rect">
            <a:avLst/>
          </a:prstGeom>
        </p:spPr>
      </p:pic>
      <p:pic>
        <p:nvPicPr>
          <p:cNvPr id="10" name="Picture 9">
            <a:extLst>
              <a:ext uri="{FF2B5EF4-FFF2-40B4-BE49-F238E27FC236}">
                <a16:creationId xmlns:a16="http://schemas.microsoft.com/office/drawing/2014/main" id="{997B34A0-60E3-685C-3235-928755786EA7}"/>
              </a:ext>
            </a:extLst>
          </p:cNvPr>
          <p:cNvPicPr>
            <a:picLocks noChangeAspect="1"/>
          </p:cNvPicPr>
          <p:nvPr/>
        </p:nvPicPr>
        <p:blipFill>
          <a:blip r:embed="rId6"/>
          <a:stretch>
            <a:fillRect/>
          </a:stretch>
        </p:blipFill>
        <p:spPr>
          <a:xfrm>
            <a:off x="1" y="4390822"/>
            <a:ext cx="7575812" cy="804821"/>
          </a:xfrm>
          <a:prstGeom prst="rect">
            <a:avLst/>
          </a:prstGeom>
        </p:spPr>
      </p:pic>
    </p:spTree>
    <p:extLst>
      <p:ext uri="{BB962C8B-B14F-4D97-AF65-F5344CB8AC3E}">
        <p14:creationId xmlns:p14="http://schemas.microsoft.com/office/powerpoint/2010/main" val="3919102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 dirty="0"/>
              <a:t>UK Road Network Use</a:t>
            </a:r>
            <a:br>
              <a:rPr lang="en" dirty="0"/>
            </a:br>
            <a:r>
              <a:rPr lang="en" dirty="0"/>
              <a:t>– 1) Identify Change in Road Use by 3 Vehicle Type overs Period</a:t>
            </a:r>
            <a:endParaRPr dirty="0"/>
          </a:p>
        </p:txBody>
      </p:sp>
      <p:pic>
        <p:nvPicPr>
          <p:cNvPr id="5" name="Picture 4">
            <a:extLst>
              <a:ext uri="{FF2B5EF4-FFF2-40B4-BE49-F238E27FC236}">
                <a16:creationId xmlns:a16="http://schemas.microsoft.com/office/drawing/2014/main" id="{95CA6ABA-93FE-A540-7CC3-2D2B8EE9C7E8}"/>
              </a:ext>
            </a:extLst>
          </p:cNvPr>
          <p:cNvPicPr>
            <a:picLocks noChangeAspect="1"/>
          </p:cNvPicPr>
          <p:nvPr/>
        </p:nvPicPr>
        <p:blipFill>
          <a:blip r:embed="rId3"/>
          <a:stretch>
            <a:fillRect/>
          </a:stretch>
        </p:blipFill>
        <p:spPr>
          <a:xfrm>
            <a:off x="0" y="1002120"/>
            <a:ext cx="7491215" cy="4080862"/>
          </a:xfrm>
          <a:prstGeom prst="rect">
            <a:avLst/>
          </a:prstGeom>
        </p:spPr>
      </p:pic>
      <p:sp>
        <p:nvSpPr>
          <p:cNvPr id="6" name="TextBox 5">
            <a:extLst>
              <a:ext uri="{FF2B5EF4-FFF2-40B4-BE49-F238E27FC236}">
                <a16:creationId xmlns:a16="http://schemas.microsoft.com/office/drawing/2014/main" id="{3C3D8E85-547D-FF6A-8556-BDD87428F5F8}"/>
              </a:ext>
            </a:extLst>
          </p:cNvPr>
          <p:cNvSpPr txBox="1"/>
          <p:nvPr/>
        </p:nvSpPr>
        <p:spPr>
          <a:xfrm>
            <a:off x="5138057" y="2325187"/>
            <a:ext cx="2353158" cy="3108543"/>
          </a:xfrm>
          <a:prstGeom prst="rect">
            <a:avLst/>
          </a:prstGeom>
          <a:noFill/>
        </p:spPr>
        <p:txBody>
          <a:bodyPr wrap="square" rtlCol="0">
            <a:spAutoFit/>
          </a:bodyPr>
          <a:lstStyle/>
          <a:p>
            <a:r>
              <a:rPr lang="en-GB" dirty="0"/>
              <a:t>Pedal cycles grew in use in the UK on average by 5.3% pa in the 25 years between 1993 and 2018.</a:t>
            </a:r>
          </a:p>
          <a:p>
            <a:endParaRPr lang="en-GB" dirty="0"/>
          </a:p>
          <a:p>
            <a:r>
              <a:rPr lang="en-GB" dirty="0"/>
              <a:t>At their peak, their use grew by 36% between 2007 and 2014.</a:t>
            </a:r>
          </a:p>
          <a:p>
            <a:endParaRPr lang="en-GB" dirty="0"/>
          </a:p>
          <a:p>
            <a:r>
              <a:rPr lang="en-GB" dirty="0">
                <a:solidFill>
                  <a:schemeClr val="bg1">
                    <a:lumMod val="75000"/>
                  </a:schemeClr>
                </a:solidFill>
              </a:rPr>
              <a:t>I now wonder if this was cost driven (financial crisis of 2007/8) or climate change driven.</a:t>
            </a:r>
          </a:p>
          <a:p>
            <a:r>
              <a:rPr lang="en-GB" dirty="0"/>
              <a:t> </a:t>
            </a:r>
          </a:p>
        </p:txBody>
      </p:sp>
    </p:spTree>
    <p:extLst>
      <p:ext uri="{BB962C8B-B14F-4D97-AF65-F5344CB8AC3E}">
        <p14:creationId xmlns:p14="http://schemas.microsoft.com/office/powerpoint/2010/main" val="3023410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a:spLocks noGrp="1"/>
          </p:cNvSpPr>
          <p:nvPr>
            <p:ph type="body" idx="1"/>
          </p:nvPr>
        </p:nvSpPr>
        <p:spPr>
          <a:xfrm>
            <a:off x="-332295" y="305760"/>
            <a:ext cx="7317900" cy="494400"/>
          </a:xfrm>
          <a:prstGeom prst="parallelogram">
            <a:avLst>
              <a:gd name="adj" fmla="val 37388"/>
            </a:avLst>
          </a:prstGeom>
          <a:solidFill>
            <a:schemeClr val="dk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dirty="0"/>
              <a:t> </a:t>
            </a:r>
            <a:endParaRPr dirty="0"/>
          </a:p>
        </p:txBody>
      </p:sp>
      <p:sp>
        <p:nvSpPr>
          <p:cNvPr id="174" name="Google Shape;174;p28"/>
          <p:cNvSpPr>
            <a:spLocks noGrp="1"/>
          </p:cNvSpPr>
          <p:nvPr>
            <p:ph type="body" idx="2"/>
          </p:nvPr>
        </p:nvSpPr>
        <p:spPr>
          <a:xfrm>
            <a:off x="-141903" y="-8070"/>
            <a:ext cx="2098200" cy="317700"/>
          </a:xfrm>
          <a:prstGeom prst="parallelogram">
            <a:avLst>
              <a:gd name="adj" fmla="val 37388"/>
            </a:avLst>
          </a:prstGeom>
          <a:solidFill>
            <a:srgbClr val="F2F2F2"/>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00"/>
              <a:buNone/>
            </a:pPr>
            <a:r>
              <a:rPr lang="en"/>
              <a:t> </a:t>
            </a:r>
            <a:endParaRPr/>
          </a:p>
        </p:txBody>
      </p:sp>
      <p:sp>
        <p:nvSpPr>
          <p:cNvPr id="175" name="Google Shape;175;p28"/>
          <p:cNvSpPr txBox="1">
            <a:spLocks noGrp="1"/>
          </p:cNvSpPr>
          <p:nvPr>
            <p:ph type="body" idx="3"/>
          </p:nvPr>
        </p:nvSpPr>
        <p:spPr>
          <a:xfrm>
            <a:off x="306807" y="60518"/>
            <a:ext cx="1520100" cy="217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900"/>
              <a:buNone/>
            </a:pPr>
            <a:r>
              <a:rPr lang="en" dirty="0"/>
              <a:t>Joanne Tucker</a:t>
            </a:r>
            <a:endParaRPr dirty="0">
              <a:latin typeface="Source Sans Pro"/>
              <a:ea typeface="Source Sans Pro"/>
              <a:cs typeface="Source Sans Pro"/>
              <a:sym typeface="Source Sans Pro"/>
            </a:endParaRPr>
          </a:p>
        </p:txBody>
      </p:sp>
      <p:sp>
        <p:nvSpPr>
          <p:cNvPr id="176" name="Google Shape;176;p28"/>
          <p:cNvSpPr txBox="1">
            <a:spLocks noGrp="1"/>
          </p:cNvSpPr>
          <p:nvPr>
            <p:ph type="title"/>
          </p:nvPr>
        </p:nvSpPr>
        <p:spPr>
          <a:xfrm>
            <a:off x="306807" y="400510"/>
            <a:ext cx="6348900" cy="304800"/>
          </a:xfrm>
          <a:prstGeom prst="rect">
            <a:avLst/>
          </a:prstGeom>
          <a:noFill/>
          <a:ln>
            <a:noFill/>
          </a:ln>
        </p:spPr>
        <p:txBody>
          <a:bodyPr spcFirstLastPara="1" wrap="square" lIns="91425" tIns="45700" rIns="91425" bIns="45700" anchor="ctr" anchorCtr="0">
            <a:noAutofit/>
          </a:bodyPr>
          <a:lstStyle/>
          <a:p>
            <a:pPr>
              <a:buClr>
                <a:schemeClr val="dk1"/>
              </a:buClr>
              <a:buSzPts val="1100"/>
            </a:pPr>
            <a:br>
              <a:rPr lang="en" dirty="0"/>
            </a:br>
            <a:r>
              <a:rPr lang="en" dirty="0"/>
              <a:t>UK Road Network Use</a:t>
            </a:r>
            <a:br>
              <a:rPr lang="en" dirty="0"/>
            </a:br>
            <a:r>
              <a:rPr lang="en" dirty="0"/>
              <a:t>– 2) </a:t>
            </a:r>
            <a:r>
              <a:rPr lang="en" dirty="0">
                <a:sym typeface="Source Sans Pro"/>
              </a:rPr>
              <a:t>Identify, by region, the use of greener vehicle types in a 2018 snapshot</a:t>
            </a:r>
            <a:br>
              <a:rPr lang="en" dirty="0">
                <a:sym typeface="Source Sans Pro"/>
              </a:rPr>
            </a:br>
            <a:endParaRPr dirty="0"/>
          </a:p>
        </p:txBody>
      </p:sp>
      <p:pic>
        <p:nvPicPr>
          <p:cNvPr id="3" name="Picture 2">
            <a:extLst>
              <a:ext uri="{FF2B5EF4-FFF2-40B4-BE49-F238E27FC236}">
                <a16:creationId xmlns:a16="http://schemas.microsoft.com/office/drawing/2014/main" id="{FF824BA4-7CD7-1B0A-02BB-00459C954268}"/>
              </a:ext>
            </a:extLst>
          </p:cNvPr>
          <p:cNvPicPr>
            <a:picLocks noChangeAspect="1"/>
          </p:cNvPicPr>
          <p:nvPr/>
        </p:nvPicPr>
        <p:blipFill>
          <a:blip r:embed="rId3"/>
          <a:stretch>
            <a:fillRect/>
          </a:stretch>
        </p:blipFill>
        <p:spPr>
          <a:xfrm>
            <a:off x="67369" y="796190"/>
            <a:ext cx="8312577" cy="1771741"/>
          </a:xfrm>
          <a:prstGeom prst="rect">
            <a:avLst/>
          </a:prstGeom>
        </p:spPr>
      </p:pic>
      <p:pic>
        <p:nvPicPr>
          <p:cNvPr id="5" name="Picture 4">
            <a:extLst>
              <a:ext uri="{FF2B5EF4-FFF2-40B4-BE49-F238E27FC236}">
                <a16:creationId xmlns:a16="http://schemas.microsoft.com/office/drawing/2014/main" id="{830A7559-9879-E64F-C8F9-52FB0B886B38}"/>
              </a:ext>
            </a:extLst>
          </p:cNvPr>
          <p:cNvPicPr>
            <a:picLocks noChangeAspect="1"/>
          </p:cNvPicPr>
          <p:nvPr/>
        </p:nvPicPr>
        <p:blipFill>
          <a:blip r:embed="rId4"/>
          <a:stretch>
            <a:fillRect/>
          </a:stretch>
        </p:blipFill>
        <p:spPr>
          <a:xfrm>
            <a:off x="0" y="2575570"/>
            <a:ext cx="8312577" cy="558829"/>
          </a:xfrm>
          <a:prstGeom prst="rect">
            <a:avLst/>
          </a:prstGeom>
        </p:spPr>
      </p:pic>
      <p:pic>
        <p:nvPicPr>
          <p:cNvPr id="7" name="Picture 6">
            <a:extLst>
              <a:ext uri="{FF2B5EF4-FFF2-40B4-BE49-F238E27FC236}">
                <a16:creationId xmlns:a16="http://schemas.microsoft.com/office/drawing/2014/main" id="{CA26CBBF-9CFF-FCC8-F097-6CD1B431E248}"/>
              </a:ext>
            </a:extLst>
          </p:cNvPr>
          <p:cNvPicPr>
            <a:picLocks noChangeAspect="1"/>
          </p:cNvPicPr>
          <p:nvPr/>
        </p:nvPicPr>
        <p:blipFill>
          <a:blip r:embed="rId5"/>
          <a:stretch>
            <a:fillRect/>
          </a:stretch>
        </p:blipFill>
        <p:spPr>
          <a:xfrm>
            <a:off x="-38103" y="3142038"/>
            <a:ext cx="8388781" cy="1301817"/>
          </a:xfrm>
          <a:prstGeom prst="rect">
            <a:avLst/>
          </a:prstGeom>
        </p:spPr>
      </p:pic>
    </p:spTree>
    <p:extLst>
      <p:ext uri="{BB962C8B-B14F-4D97-AF65-F5344CB8AC3E}">
        <p14:creationId xmlns:p14="http://schemas.microsoft.com/office/powerpoint/2010/main" val="24743000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mbridge_Spark_Slide_Master">
  <a:themeElements>
    <a:clrScheme name="TPA">
      <a:dk1>
        <a:srgbClr val="000000"/>
      </a:dk1>
      <a:lt1>
        <a:srgbClr val="FFFFFF"/>
      </a:lt1>
      <a:dk2>
        <a:srgbClr val="6DC1B9"/>
      </a:dk2>
      <a:lt2>
        <a:srgbClr val="384250"/>
      </a:lt2>
      <a:accent1>
        <a:srgbClr val="B89D4F"/>
      </a:accent1>
      <a:accent2>
        <a:srgbClr val="AADADA"/>
      </a:accent2>
      <a:accent3>
        <a:srgbClr val="F7F9FA"/>
      </a:accent3>
      <a:accent4>
        <a:srgbClr val="0098A7"/>
      </a:accent4>
      <a:accent5>
        <a:srgbClr val="384250"/>
      </a:accent5>
      <a:accent6>
        <a:srgbClr val="F3F3F3"/>
      </a:accent6>
      <a:hlink>
        <a:srgbClr val="0098A7"/>
      </a:hlink>
      <a:folHlink>
        <a:srgbClr val="249DE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3650</TotalTime>
  <Words>2441</Words>
  <Application>Microsoft Office PowerPoint</Application>
  <PresentationFormat>On-screen Show (16:9)</PresentationFormat>
  <Paragraphs>252</Paragraphs>
  <Slides>30</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Helvetica Neue</vt:lpstr>
      <vt:lpstr>Arial</vt:lpstr>
      <vt:lpstr>Source Sans Pro Light</vt:lpstr>
      <vt:lpstr>Calibri</vt:lpstr>
      <vt:lpstr>Source Sans Pro</vt:lpstr>
      <vt:lpstr>Source Sans Pro SemiBold</vt:lpstr>
      <vt:lpstr>Avenir</vt:lpstr>
      <vt:lpstr>Simple Light</vt:lpstr>
      <vt:lpstr>Cambridge_Spark_Slide_Master</vt:lpstr>
      <vt:lpstr>PowerPoint Presentation</vt:lpstr>
      <vt:lpstr>Introduction</vt:lpstr>
      <vt:lpstr>How does data add value to organisations?</vt:lpstr>
      <vt:lpstr>PowerPoint Presentation</vt:lpstr>
      <vt:lpstr>British Road Network Analsysis</vt:lpstr>
      <vt:lpstr>British Road Network Analsysis</vt:lpstr>
      <vt:lpstr>UK Road Network  – 1) Identify Change in Road Use by 3 Vehicle Type over Period </vt:lpstr>
      <vt:lpstr>UK Road Network Use – 1) Identify Change in Road Use by 3 Vehicle Type overs Period</vt:lpstr>
      <vt:lpstr> UK Road Network Use – 2) Identify, by region, the use of greener vehicle types in a 2018 snapshot </vt:lpstr>
      <vt:lpstr>UK Road Network Use  – 2) Identify, by region, the use of greener vehicle types in a 2018 snapshot</vt:lpstr>
      <vt:lpstr>UK Road Network Use  - 3) Identify the change in road use by motor vehicles, by region, over period</vt:lpstr>
      <vt:lpstr>UK Road Network Use</vt:lpstr>
      <vt:lpstr>UK Road Network Use</vt:lpstr>
      <vt:lpstr>PowerPoint Presentation</vt:lpstr>
      <vt:lpstr>Chocolate Rating Analysis</vt:lpstr>
      <vt:lpstr>Chocolate Rating Analsysis</vt:lpstr>
      <vt:lpstr>Chocolate Rating Analysis  - 1) Compare how UK Ratings fare vs Swiss Ratings</vt:lpstr>
      <vt:lpstr>Chocolate Rating Analysis - 2) Identify and outliers from the National Ratings Comparison </vt:lpstr>
      <vt:lpstr>PowerPoint Presentation</vt:lpstr>
      <vt:lpstr>Sleep Analysis</vt:lpstr>
      <vt:lpstr>Sleep Analsysis</vt:lpstr>
      <vt:lpstr>Sleep Analysis – Data Cleaning and Preparation</vt:lpstr>
      <vt:lpstr>Sleep Analysis – Heatmap showing correlation between variables</vt:lpstr>
      <vt:lpstr>Sleep Analysis – 1) To analyse which occupations enjoy the best sleep - Sleep Duration</vt:lpstr>
      <vt:lpstr>Sleep Analysis – 1) To analyse which occupations enjoy the best sleep - Quality of Sleep</vt:lpstr>
      <vt:lpstr>Sleep Analysis 1) To analyse which occupations enjoy the best sleep - Sleep Disorder</vt:lpstr>
      <vt:lpstr>Sleep Analysis – 2) To identify any correlations between Sleep and Lifestyle - Stress and Sleep Duration</vt:lpstr>
      <vt:lpstr>Sleep Analysis – 2) To identify any correlations between Sleep and Lifestyle - Stress and Sleep Duration by Disorder</vt:lpstr>
      <vt:lpstr>Sleep Analysis – 2) To identify any correlations between Sleep and Lifestyle - Stress and Quality of Sleep by Disorder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Joanne Tucker</cp:lastModifiedBy>
  <cp:revision>4</cp:revision>
  <cp:lastPrinted>2023-10-02T14:54:22Z</cp:lastPrinted>
  <dcterms:modified xsi:type="dcterms:W3CDTF">2023-10-04T11:11:31Z</dcterms:modified>
</cp:coreProperties>
</file>